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9" r:id="rId2"/>
    <p:sldId id="311" r:id="rId3"/>
    <p:sldId id="265" r:id="rId4"/>
    <p:sldId id="313" r:id="rId5"/>
    <p:sldId id="287" r:id="rId6"/>
    <p:sldId id="284" r:id="rId7"/>
    <p:sldId id="283" r:id="rId8"/>
    <p:sldId id="310" r:id="rId9"/>
    <p:sldId id="282" r:id="rId10"/>
    <p:sldId id="292" r:id="rId11"/>
    <p:sldId id="312" r:id="rId12"/>
    <p:sldId id="281" r:id="rId13"/>
    <p:sldId id="269" r:id="rId14"/>
    <p:sldId id="261" r:id="rId15"/>
    <p:sldId id="264" r:id="rId16"/>
    <p:sldId id="280" r:id="rId17"/>
    <p:sldId id="293" r:id="rId18"/>
    <p:sldId id="300" r:id="rId19"/>
    <p:sldId id="294" r:id="rId20"/>
    <p:sldId id="295" r:id="rId21"/>
    <p:sldId id="290" r:id="rId22"/>
    <p:sldId id="316" r:id="rId23"/>
    <p:sldId id="302" r:id="rId24"/>
    <p:sldId id="297" r:id="rId25"/>
    <p:sldId id="314" r:id="rId26"/>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39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8F6087-CFA3-4194-BA22-150EA8B63544}" v="6" dt="2026-06-14T16:22:22.6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714" autoAdjust="0"/>
    <p:restoredTop sz="93185" autoAdjust="0"/>
  </p:normalViewPr>
  <p:slideViewPr>
    <p:cSldViewPr snapToGrid="0">
      <p:cViewPr>
        <p:scale>
          <a:sx n="71" d="100"/>
          <a:sy n="71" d="100"/>
        </p:scale>
        <p:origin x="1108" y="-2392"/>
      </p:cViewPr>
      <p:guideLst/>
    </p:cSldViewPr>
  </p:slideViewPr>
  <p:outlineViewPr>
    <p:cViewPr>
      <p:scale>
        <a:sx n="33" d="100"/>
        <a:sy n="33" d="100"/>
      </p:scale>
      <p:origin x="0" y="-1888"/>
    </p:cViewPr>
  </p:outlineViewPr>
  <p:notesTextViewPr>
    <p:cViewPr>
      <p:scale>
        <a:sx n="1" d="1"/>
        <a:sy n="1" d="1"/>
      </p:scale>
      <p:origin x="0" y="0"/>
    </p:cViewPr>
  </p:notesTextViewPr>
  <p:sorterViewPr>
    <p:cViewPr>
      <p:scale>
        <a:sx n="54" d="100"/>
        <a:sy n="5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y malduch" userId="a0b9b19185df5f52" providerId="LiveId" clId="{14CA971E-C189-42C4-A31F-64E1809B6E3C}"/>
    <pc:docChg chg="custSel delSld modSld">
      <pc:chgData name="nany malduch" userId="a0b9b19185df5f52" providerId="LiveId" clId="{14CA971E-C189-42C4-A31F-64E1809B6E3C}" dt="2026-06-15T16:07:29.371" v="127" actId="20577"/>
      <pc:docMkLst>
        <pc:docMk/>
      </pc:docMkLst>
      <pc:sldChg chg="modSp">
        <pc:chgData name="nany malduch" userId="a0b9b19185df5f52" providerId="LiveId" clId="{14CA971E-C189-42C4-A31F-64E1809B6E3C}" dt="2026-06-14T15:18:02.869" v="2" actId="14826"/>
        <pc:sldMkLst>
          <pc:docMk/>
          <pc:sldMk cId="2362243498" sldId="282"/>
        </pc:sldMkLst>
        <pc:picChg chg="mod">
          <ac:chgData name="nany malduch" userId="a0b9b19185df5f52" providerId="LiveId" clId="{14CA971E-C189-42C4-A31F-64E1809B6E3C}" dt="2026-06-14T15:18:02.869" v="2" actId="14826"/>
          <ac:picMkLst>
            <pc:docMk/>
            <pc:sldMk cId="2362243498" sldId="282"/>
            <ac:picMk id="8" creationId="{5D058CC0-B3EE-DEEC-0212-27B326B6090E}"/>
          </ac:picMkLst>
        </pc:picChg>
      </pc:sldChg>
      <pc:sldChg chg="modSp mod">
        <pc:chgData name="nany malduch" userId="a0b9b19185df5f52" providerId="LiveId" clId="{14CA971E-C189-42C4-A31F-64E1809B6E3C}" dt="2026-06-15T16:07:29.371" v="127" actId="20577"/>
        <pc:sldMkLst>
          <pc:docMk/>
          <pc:sldMk cId="1711583359" sldId="293"/>
        </pc:sldMkLst>
        <pc:spChg chg="mod">
          <ac:chgData name="nany malduch" userId="a0b9b19185df5f52" providerId="LiveId" clId="{14CA971E-C189-42C4-A31F-64E1809B6E3C}" dt="2026-06-15T16:07:29.371" v="127" actId="20577"/>
          <ac:spMkLst>
            <pc:docMk/>
            <pc:sldMk cId="1711583359" sldId="293"/>
            <ac:spMk id="2" creationId="{415EB7AF-42EA-FBEF-F12D-503F3626B952}"/>
          </ac:spMkLst>
        </pc:spChg>
      </pc:sldChg>
      <pc:sldChg chg="modSp">
        <pc:chgData name="nany malduch" userId="a0b9b19185df5f52" providerId="LiveId" clId="{14CA971E-C189-42C4-A31F-64E1809B6E3C}" dt="2026-06-14T15:57:22.538" v="99" actId="14826"/>
        <pc:sldMkLst>
          <pc:docMk/>
          <pc:sldMk cId="30760253" sldId="295"/>
        </pc:sldMkLst>
        <pc:picChg chg="mod">
          <ac:chgData name="nany malduch" userId="a0b9b19185df5f52" providerId="LiveId" clId="{14CA971E-C189-42C4-A31F-64E1809B6E3C}" dt="2026-06-14T15:57:22.538" v="99" actId="14826"/>
          <ac:picMkLst>
            <pc:docMk/>
            <pc:sldMk cId="30760253" sldId="295"/>
            <ac:picMk id="8" creationId="{C2B80862-178A-F146-7C1F-0E09D1A88B5E}"/>
          </ac:picMkLst>
        </pc:picChg>
      </pc:sldChg>
      <pc:sldChg chg="modSp mod">
        <pc:chgData name="nany malduch" userId="a0b9b19185df5f52" providerId="LiveId" clId="{14CA971E-C189-42C4-A31F-64E1809B6E3C}" dt="2026-06-14T15:36:01.157" v="52" actId="20577"/>
        <pc:sldMkLst>
          <pc:docMk/>
          <pc:sldMk cId="3713216408" sldId="297"/>
        </pc:sldMkLst>
        <pc:spChg chg="mod">
          <ac:chgData name="nany malduch" userId="a0b9b19185df5f52" providerId="LiveId" clId="{14CA971E-C189-42C4-A31F-64E1809B6E3C}" dt="2026-06-14T15:36:01.157" v="52" actId="20577"/>
          <ac:spMkLst>
            <pc:docMk/>
            <pc:sldMk cId="3713216408" sldId="297"/>
            <ac:spMk id="2" creationId="{2545EE28-F894-B9D7-A7EA-B4C5FDF615DA}"/>
          </ac:spMkLst>
        </pc:spChg>
      </pc:sldChg>
      <pc:sldChg chg="modSp">
        <pc:chgData name="nany malduch" userId="a0b9b19185df5f52" providerId="LiveId" clId="{14CA971E-C189-42C4-A31F-64E1809B6E3C}" dt="2026-06-14T15:35:08.459" v="45" actId="14826"/>
        <pc:sldMkLst>
          <pc:docMk/>
          <pc:sldMk cId="428935428" sldId="302"/>
        </pc:sldMkLst>
        <pc:picChg chg="mod">
          <ac:chgData name="nany malduch" userId="a0b9b19185df5f52" providerId="LiveId" clId="{14CA971E-C189-42C4-A31F-64E1809B6E3C}" dt="2026-06-14T15:35:08.459" v="45" actId="14826"/>
          <ac:picMkLst>
            <pc:docMk/>
            <pc:sldMk cId="428935428" sldId="302"/>
            <ac:picMk id="9" creationId="{68818B31-4315-2F17-84B1-00D7E92C2DBE}"/>
          </ac:picMkLst>
        </pc:picChg>
      </pc:sldChg>
      <pc:sldChg chg="modSp">
        <pc:chgData name="nany malduch" userId="a0b9b19185df5f52" providerId="LiveId" clId="{14CA971E-C189-42C4-A31F-64E1809B6E3C}" dt="2026-06-14T15:55:53.026" v="98" actId="14826"/>
        <pc:sldMkLst>
          <pc:docMk/>
          <pc:sldMk cId="461215786" sldId="310"/>
        </pc:sldMkLst>
        <pc:picChg chg="mod">
          <ac:chgData name="nany malduch" userId="a0b9b19185df5f52" providerId="LiveId" clId="{14CA971E-C189-42C4-A31F-64E1809B6E3C}" dt="2026-06-14T15:55:53.026" v="98" actId="14826"/>
          <ac:picMkLst>
            <pc:docMk/>
            <pc:sldMk cId="461215786" sldId="310"/>
            <ac:picMk id="7" creationId="{91A49350-FE51-80C3-6420-E0211BA2C15D}"/>
          </ac:picMkLst>
        </pc:picChg>
      </pc:sldChg>
      <pc:sldChg chg="delSp modSp mod">
        <pc:chgData name="nany malduch" userId="a0b9b19185df5f52" providerId="LiveId" clId="{14CA971E-C189-42C4-A31F-64E1809B6E3C}" dt="2026-06-13T17:20:11.236" v="1" actId="1076"/>
        <pc:sldMkLst>
          <pc:docMk/>
          <pc:sldMk cId="2383625858" sldId="312"/>
        </pc:sldMkLst>
        <pc:spChg chg="mod">
          <ac:chgData name="nany malduch" userId="a0b9b19185df5f52" providerId="LiveId" clId="{14CA971E-C189-42C4-A31F-64E1809B6E3C}" dt="2026-06-13T17:20:11.236" v="1" actId="1076"/>
          <ac:spMkLst>
            <pc:docMk/>
            <pc:sldMk cId="2383625858" sldId="312"/>
            <ac:spMk id="12" creationId="{129010BF-CE62-FF00-E4B7-6A42518417D2}"/>
          </ac:spMkLst>
        </pc:spChg>
      </pc:sldChg>
      <pc:sldChg chg="addSp delSp modSp mod">
        <pc:chgData name="nany malduch" userId="a0b9b19185df5f52" providerId="LiveId" clId="{14CA971E-C189-42C4-A31F-64E1809B6E3C}" dt="2026-06-14T16:22:36.244" v="107"/>
        <pc:sldMkLst>
          <pc:docMk/>
          <pc:sldMk cId="152604046" sldId="314"/>
        </pc:sldMkLst>
        <pc:spChg chg="mod">
          <ac:chgData name="nany malduch" userId="a0b9b19185df5f52" providerId="LiveId" clId="{14CA971E-C189-42C4-A31F-64E1809B6E3C}" dt="2026-06-14T16:01:14.298" v="103" actId="1076"/>
          <ac:spMkLst>
            <pc:docMk/>
            <pc:sldMk cId="152604046" sldId="314"/>
            <ac:spMk id="13" creationId="{ED17D6FD-B0D8-1F02-80A5-AF406A2CD432}"/>
          </ac:spMkLst>
        </pc:spChg>
        <pc:spChg chg="del">
          <ac:chgData name="nany malduch" userId="a0b9b19185df5f52" providerId="LiveId" clId="{14CA971E-C189-42C4-A31F-64E1809B6E3C}" dt="2026-06-14T15:21:43.074" v="8" actId="21"/>
          <ac:spMkLst>
            <pc:docMk/>
            <pc:sldMk cId="152604046" sldId="314"/>
            <ac:spMk id="14" creationId="{2D3EEB13-F2F6-C8EE-BDAB-17849F6419BE}"/>
          </ac:spMkLst>
        </pc:spChg>
        <pc:spChg chg="del">
          <ac:chgData name="nany malduch" userId="a0b9b19185df5f52" providerId="LiveId" clId="{14CA971E-C189-42C4-A31F-64E1809B6E3C}" dt="2026-06-14T15:22:08.748" v="10" actId="21"/>
          <ac:spMkLst>
            <pc:docMk/>
            <pc:sldMk cId="152604046" sldId="314"/>
            <ac:spMk id="15" creationId="{C4F4C710-7846-C24C-9DD0-32A100601140}"/>
          </ac:spMkLst>
        </pc:spChg>
        <pc:spChg chg="add del mod">
          <ac:chgData name="nany malduch" userId="a0b9b19185df5f52" providerId="LiveId" clId="{14CA971E-C189-42C4-A31F-64E1809B6E3C}" dt="2026-06-14T16:22:36.244" v="107"/>
          <ac:spMkLst>
            <pc:docMk/>
            <pc:sldMk cId="152604046" sldId="314"/>
            <ac:spMk id="16" creationId="{D8B0820C-FE2E-5B68-7F02-B3573851068C}"/>
          </ac:spMkLst>
        </pc:spChg>
        <pc:spChg chg="del">
          <ac:chgData name="nany malduch" userId="a0b9b19185df5f52" providerId="LiveId" clId="{14CA971E-C189-42C4-A31F-64E1809B6E3C}" dt="2026-06-14T15:22:04.300" v="9" actId="21"/>
          <ac:spMkLst>
            <pc:docMk/>
            <pc:sldMk cId="152604046" sldId="314"/>
            <ac:spMk id="17" creationId="{4D73398D-0FE8-7C85-2C94-B70A0F6FAB32}"/>
          </ac:spMkLst>
        </pc:spChg>
        <pc:spChg chg="del">
          <ac:chgData name="nany malduch" userId="a0b9b19185df5f52" providerId="LiveId" clId="{14CA971E-C189-42C4-A31F-64E1809B6E3C}" dt="2026-06-14T15:22:14.314" v="11" actId="21"/>
          <ac:spMkLst>
            <pc:docMk/>
            <pc:sldMk cId="152604046" sldId="314"/>
            <ac:spMk id="18" creationId="{792F6875-BE13-54F4-3595-4E47B8CABC1A}"/>
          </ac:spMkLst>
        </pc:spChg>
        <pc:spChg chg="del">
          <ac:chgData name="nany malduch" userId="a0b9b19185df5f52" providerId="LiveId" clId="{14CA971E-C189-42C4-A31F-64E1809B6E3C}" dt="2026-06-14T15:22:24.604" v="12" actId="21"/>
          <ac:spMkLst>
            <pc:docMk/>
            <pc:sldMk cId="152604046" sldId="314"/>
            <ac:spMk id="19" creationId="{DF6DECF4-1973-9219-3594-246DC0642632}"/>
          </ac:spMkLst>
        </pc:spChg>
        <pc:spChg chg="del">
          <ac:chgData name="nany malduch" userId="a0b9b19185df5f52" providerId="LiveId" clId="{14CA971E-C189-42C4-A31F-64E1809B6E3C}" dt="2026-06-14T15:22:29.001" v="13" actId="21"/>
          <ac:spMkLst>
            <pc:docMk/>
            <pc:sldMk cId="152604046" sldId="314"/>
            <ac:spMk id="20" creationId="{7B0E60DD-3527-785E-0AFA-4430D5A6937D}"/>
          </ac:spMkLst>
        </pc:spChg>
        <pc:picChg chg="mod modCrop">
          <ac:chgData name="nany malduch" userId="a0b9b19185df5f52" providerId="LiveId" clId="{14CA971E-C189-42C4-A31F-64E1809B6E3C}" dt="2026-06-14T15:52:06.902" v="75" actId="1076"/>
          <ac:picMkLst>
            <pc:docMk/>
            <pc:sldMk cId="152604046" sldId="314"/>
            <ac:picMk id="3" creationId="{8760B392-FB3B-7B36-7714-EEE3FF121722}"/>
          </ac:picMkLst>
        </pc:picChg>
        <pc:picChg chg="del">
          <ac:chgData name="nany malduch" userId="a0b9b19185df5f52" providerId="LiveId" clId="{14CA971E-C189-42C4-A31F-64E1809B6E3C}" dt="2026-06-14T15:21:25.622" v="3" actId="21"/>
          <ac:picMkLst>
            <pc:docMk/>
            <pc:sldMk cId="152604046" sldId="314"/>
            <ac:picMk id="4" creationId="{AC4ED749-8450-7B1E-D29F-1176AB43AA97}"/>
          </ac:picMkLst>
        </pc:picChg>
        <pc:picChg chg="mod">
          <ac:chgData name="nany malduch" userId="a0b9b19185df5f52" providerId="LiveId" clId="{14CA971E-C189-42C4-A31F-64E1809B6E3C}" dt="2026-06-14T16:00:49.777" v="100" actId="1076"/>
          <ac:picMkLst>
            <pc:docMk/>
            <pc:sldMk cId="152604046" sldId="314"/>
            <ac:picMk id="5" creationId="{C3D0C01B-45D1-386E-174C-E732599C3030}"/>
          </ac:picMkLst>
        </pc:picChg>
        <pc:picChg chg="del">
          <ac:chgData name="nany malduch" userId="a0b9b19185df5f52" providerId="LiveId" clId="{14CA971E-C189-42C4-A31F-64E1809B6E3C}" dt="2026-06-14T15:21:29.260" v="4" actId="21"/>
          <ac:picMkLst>
            <pc:docMk/>
            <pc:sldMk cId="152604046" sldId="314"/>
            <ac:picMk id="6" creationId="{3E634D3B-0A35-6711-BBC1-6693F6AB5562}"/>
          </ac:picMkLst>
        </pc:picChg>
        <pc:picChg chg="add mod">
          <ac:chgData name="nany malduch" userId="a0b9b19185df5f52" providerId="LiveId" clId="{14CA971E-C189-42C4-A31F-64E1809B6E3C}" dt="2026-06-14T15:52:59.811" v="85" actId="14100"/>
          <ac:picMkLst>
            <pc:docMk/>
            <pc:sldMk cId="152604046" sldId="314"/>
            <ac:picMk id="7" creationId="{83BF96BF-C89A-829D-3F0C-21575BFE8EEC}"/>
          </ac:picMkLst>
        </pc:picChg>
        <pc:picChg chg="del">
          <ac:chgData name="nany malduch" userId="a0b9b19185df5f52" providerId="LiveId" clId="{14CA971E-C189-42C4-A31F-64E1809B6E3C}" dt="2026-06-14T15:21:31.972" v="5" actId="21"/>
          <ac:picMkLst>
            <pc:docMk/>
            <pc:sldMk cId="152604046" sldId="314"/>
            <ac:picMk id="8" creationId="{C8E55772-6125-2F2E-FC93-30C92614EB0A}"/>
          </ac:picMkLst>
        </pc:picChg>
        <pc:picChg chg="del">
          <ac:chgData name="nany malduch" userId="a0b9b19185df5f52" providerId="LiveId" clId="{14CA971E-C189-42C4-A31F-64E1809B6E3C}" dt="2026-06-14T15:21:36.125" v="6" actId="21"/>
          <ac:picMkLst>
            <pc:docMk/>
            <pc:sldMk cId="152604046" sldId="314"/>
            <ac:picMk id="10" creationId="{F3E32741-8092-8010-E42C-FFB923481B19}"/>
          </ac:picMkLst>
        </pc:picChg>
        <pc:picChg chg="add mod">
          <ac:chgData name="nany malduch" userId="a0b9b19185df5f52" providerId="LiveId" clId="{14CA971E-C189-42C4-A31F-64E1809B6E3C}" dt="2026-06-14T15:53:28.027" v="97" actId="1076"/>
          <ac:picMkLst>
            <pc:docMk/>
            <pc:sldMk cId="152604046" sldId="314"/>
            <ac:picMk id="11" creationId="{67D55E26-41BF-9BFC-0D4B-03F4CB836E66}"/>
          </ac:picMkLst>
        </pc:picChg>
        <pc:picChg chg="del">
          <ac:chgData name="nany malduch" userId="a0b9b19185df5f52" providerId="LiveId" clId="{14CA971E-C189-42C4-A31F-64E1809B6E3C}" dt="2026-06-14T15:21:38.702" v="7" actId="21"/>
          <ac:picMkLst>
            <pc:docMk/>
            <pc:sldMk cId="152604046" sldId="314"/>
            <ac:picMk id="12" creationId="{615E7263-489B-B630-9F40-1B7585C550EE}"/>
          </ac:picMkLst>
        </pc:picChg>
      </pc:sldChg>
      <pc:sldChg chg="addSp delSp modSp mod">
        <pc:chgData name="nany malduch" userId="a0b9b19185df5f52" providerId="LiveId" clId="{14CA971E-C189-42C4-A31F-64E1809B6E3C}" dt="2026-06-14T16:01:41.976" v="104" actId="1076"/>
        <pc:sldMkLst>
          <pc:docMk/>
          <pc:sldMk cId="4024831778" sldId="316"/>
        </pc:sldMkLst>
        <pc:spChg chg="mod">
          <ac:chgData name="nany malduch" userId="a0b9b19185df5f52" providerId="LiveId" clId="{14CA971E-C189-42C4-A31F-64E1809B6E3C}" dt="2026-06-14T15:29:40.493" v="22" actId="1076"/>
          <ac:spMkLst>
            <pc:docMk/>
            <pc:sldMk cId="4024831778" sldId="316"/>
            <ac:spMk id="6" creationId="{721BAF0F-1563-0640-B832-83F12ACCA7DD}"/>
          </ac:spMkLst>
        </pc:spChg>
        <pc:spChg chg="del">
          <ac:chgData name="nany malduch" userId="a0b9b19185df5f52" providerId="LiveId" clId="{14CA971E-C189-42C4-A31F-64E1809B6E3C}" dt="2026-06-14T15:29:34.124" v="21" actId="21"/>
          <ac:spMkLst>
            <pc:docMk/>
            <pc:sldMk cId="4024831778" sldId="316"/>
            <ac:spMk id="7" creationId="{AB446D5E-8BC8-67B1-7C4C-50CEDB7F3C13}"/>
          </ac:spMkLst>
        </pc:spChg>
        <pc:spChg chg="mod">
          <ac:chgData name="nany malduch" userId="a0b9b19185df5f52" providerId="LiveId" clId="{14CA971E-C189-42C4-A31F-64E1809B6E3C}" dt="2026-06-14T16:01:41.976" v="104" actId="1076"/>
          <ac:spMkLst>
            <pc:docMk/>
            <pc:sldMk cId="4024831778" sldId="316"/>
            <ac:spMk id="8" creationId="{E329AED0-1758-E583-D98D-7DF5C2E31FB8}"/>
          </ac:spMkLst>
        </pc:spChg>
        <pc:spChg chg="mod">
          <ac:chgData name="nany malduch" userId="a0b9b19185df5f52" providerId="LiveId" clId="{14CA971E-C189-42C4-A31F-64E1809B6E3C}" dt="2026-06-14T15:32:11.369" v="31" actId="113"/>
          <ac:spMkLst>
            <pc:docMk/>
            <pc:sldMk cId="4024831778" sldId="316"/>
            <ac:spMk id="11" creationId="{804FAE6E-A419-7A0E-4D4F-B9AD0B4ABC2D}"/>
          </ac:spMkLst>
        </pc:spChg>
        <pc:picChg chg="add mod modCrop">
          <ac:chgData name="nany malduch" userId="a0b9b19185df5f52" providerId="LiveId" clId="{14CA971E-C189-42C4-A31F-64E1809B6E3C}" dt="2026-06-14T15:33:32.953" v="44" actId="1076"/>
          <ac:picMkLst>
            <pc:docMk/>
            <pc:sldMk cId="4024831778" sldId="316"/>
            <ac:picMk id="3" creationId="{FFFF9BC8-E375-E100-845C-9604E367832B}"/>
          </ac:picMkLst>
        </pc:picChg>
        <pc:picChg chg="del">
          <ac:chgData name="nany malduch" userId="a0b9b19185df5f52" providerId="LiveId" clId="{14CA971E-C189-42C4-A31F-64E1809B6E3C}" dt="2026-06-14T15:28:06.108" v="15" actId="21"/>
          <ac:picMkLst>
            <pc:docMk/>
            <pc:sldMk cId="4024831778" sldId="316"/>
            <ac:picMk id="5" creationId="{AFFA43F1-75F7-657A-E126-9C463B9F889A}"/>
          </ac:picMkLst>
        </pc:picChg>
        <pc:picChg chg="add">
          <ac:chgData name="nany malduch" userId="a0b9b19185df5f52" providerId="LiveId" clId="{14CA971E-C189-42C4-A31F-64E1809B6E3C}" dt="2026-06-14T15:30:05.660" v="23" actId="22"/>
          <ac:picMkLst>
            <pc:docMk/>
            <pc:sldMk cId="4024831778" sldId="316"/>
            <ac:picMk id="9" creationId="{B224494E-32B0-37B9-C1A1-E34CAF6D219A}"/>
          </ac:picMkLst>
        </pc:picChg>
        <pc:picChg chg="add mod">
          <ac:chgData name="nany malduch" userId="a0b9b19185df5f52" providerId="LiveId" clId="{14CA971E-C189-42C4-A31F-64E1809B6E3C}" dt="2026-06-14T15:30:34.867" v="25" actId="1076"/>
          <ac:picMkLst>
            <pc:docMk/>
            <pc:sldMk cId="4024831778" sldId="316"/>
            <ac:picMk id="13" creationId="{AA60F985-A794-32E8-B1B6-E9900ADEC70E}"/>
          </ac:picMkLst>
        </pc:picChg>
      </pc:sldChg>
      <pc:sldChg chg="del">
        <pc:chgData name="nany malduch" userId="a0b9b19185df5f52" providerId="LiveId" clId="{14CA971E-C189-42C4-A31F-64E1809B6E3C}" dt="2026-06-14T15:22:55.753" v="14" actId="2696"/>
        <pc:sldMkLst>
          <pc:docMk/>
          <pc:sldMk cId="3617650548" sldId="317"/>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fr-FR"/>
              <a:t>Modifiez le style du titre</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D348FC8-EFC0-4C57-B957-A5D891618DE7}" type="datetimeFigureOut">
              <a:rPr lang="fr-FR" smtClean="0"/>
              <a:t>15/06/2026</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C8FF7A1-10EC-4E1A-8139-FF1AA1BA315A}" type="slidenum">
              <a:rPr lang="fr-FR" smtClean="0"/>
              <a:t>‹N°›</a:t>
            </a:fld>
            <a:endParaRPr lang="fr-FR" dirty="0"/>
          </a:p>
        </p:txBody>
      </p:sp>
    </p:spTree>
    <p:extLst>
      <p:ext uri="{BB962C8B-B14F-4D97-AF65-F5344CB8AC3E}">
        <p14:creationId xmlns:p14="http://schemas.microsoft.com/office/powerpoint/2010/main" val="845099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D348FC8-EFC0-4C57-B957-A5D891618DE7}" type="datetimeFigureOut">
              <a:rPr lang="fr-FR" smtClean="0"/>
              <a:t>15/06/2026</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C8FF7A1-10EC-4E1A-8139-FF1AA1BA315A}" type="slidenum">
              <a:rPr lang="fr-FR" smtClean="0"/>
              <a:t>‹N°›</a:t>
            </a:fld>
            <a:endParaRPr lang="fr-FR" dirty="0"/>
          </a:p>
        </p:txBody>
      </p:sp>
    </p:spTree>
    <p:extLst>
      <p:ext uri="{BB962C8B-B14F-4D97-AF65-F5344CB8AC3E}">
        <p14:creationId xmlns:p14="http://schemas.microsoft.com/office/powerpoint/2010/main" val="3930986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D348FC8-EFC0-4C57-B957-A5D891618DE7}" type="datetimeFigureOut">
              <a:rPr lang="fr-FR" smtClean="0"/>
              <a:t>15/06/2026</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C8FF7A1-10EC-4E1A-8139-FF1AA1BA315A}" type="slidenum">
              <a:rPr lang="fr-FR" smtClean="0"/>
              <a:t>‹N°›</a:t>
            </a:fld>
            <a:endParaRPr lang="fr-FR" dirty="0"/>
          </a:p>
        </p:txBody>
      </p:sp>
    </p:spTree>
    <p:extLst>
      <p:ext uri="{BB962C8B-B14F-4D97-AF65-F5344CB8AC3E}">
        <p14:creationId xmlns:p14="http://schemas.microsoft.com/office/powerpoint/2010/main" val="3396335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D348FC8-EFC0-4C57-B957-A5D891618DE7}" type="datetimeFigureOut">
              <a:rPr lang="fr-FR" smtClean="0"/>
              <a:t>15/06/2026</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C8FF7A1-10EC-4E1A-8139-FF1AA1BA315A}" type="slidenum">
              <a:rPr lang="fr-FR" smtClean="0"/>
              <a:t>‹N°›</a:t>
            </a:fld>
            <a:endParaRPr lang="fr-FR" dirty="0"/>
          </a:p>
        </p:txBody>
      </p:sp>
    </p:spTree>
    <p:extLst>
      <p:ext uri="{BB962C8B-B14F-4D97-AF65-F5344CB8AC3E}">
        <p14:creationId xmlns:p14="http://schemas.microsoft.com/office/powerpoint/2010/main" val="2127674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fr-FR"/>
              <a:t>Modifiez le style du titre</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tint val="82000"/>
                  </a:schemeClr>
                </a:solidFill>
              </a:defRPr>
            </a:lvl1pPr>
            <a:lvl2pPr marL="377967" indent="0">
              <a:buNone/>
              <a:defRPr sz="1653">
                <a:solidFill>
                  <a:schemeClr val="tx1">
                    <a:tint val="82000"/>
                  </a:schemeClr>
                </a:solidFill>
              </a:defRPr>
            </a:lvl2pPr>
            <a:lvl3pPr marL="755934" indent="0">
              <a:buNone/>
              <a:defRPr sz="1488">
                <a:solidFill>
                  <a:schemeClr val="tx1">
                    <a:tint val="82000"/>
                  </a:schemeClr>
                </a:solidFill>
              </a:defRPr>
            </a:lvl3pPr>
            <a:lvl4pPr marL="1133902" indent="0">
              <a:buNone/>
              <a:defRPr sz="1323">
                <a:solidFill>
                  <a:schemeClr val="tx1">
                    <a:tint val="82000"/>
                  </a:schemeClr>
                </a:solidFill>
              </a:defRPr>
            </a:lvl4pPr>
            <a:lvl5pPr marL="1511869" indent="0">
              <a:buNone/>
              <a:defRPr sz="1323">
                <a:solidFill>
                  <a:schemeClr val="tx1">
                    <a:tint val="82000"/>
                  </a:schemeClr>
                </a:solidFill>
              </a:defRPr>
            </a:lvl5pPr>
            <a:lvl6pPr marL="1889836" indent="0">
              <a:buNone/>
              <a:defRPr sz="1323">
                <a:solidFill>
                  <a:schemeClr val="tx1">
                    <a:tint val="82000"/>
                  </a:schemeClr>
                </a:solidFill>
              </a:defRPr>
            </a:lvl6pPr>
            <a:lvl7pPr marL="2267803" indent="0">
              <a:buNone/>
              <a:defRPr sz="1323">
                <a:solidFill>
                  <a:schemeClr val="tx1">
                    <a:tint val="82000"/>
                  </a:schemeClr>
                </a:solidFill>
              </a:defRPr>
            </a:lvl7pPr>
            <a:lvl8pPr marL="2645771" indent="0">
              <a:buNone/>
              <a:defRPr sz="1323">
                <a:solidFill>
                  <a:schemeClr val="tx1">
                    <a:tint val="82000"/>
                  </a:schemeClr>
                </a:solidFill>
              </a:defRPr>
            </a:lvl8pPr>
            <a:lvl9pPr marL="3023738" indent="0">
              <a:buNone/>
              <a:defRPr sz="1323">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D348FC8-EFC0-4C57-B957-A5D891618DE7}" type="datetimeFigureOut">
              <a:rPr lang="fr-FR" smtClean="0"/>
              <a:t>15/06/2026</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C8FF7A1-10EC-4E1A-8139-FF1AA1BA315A}" type="slidenum">
              <a:rPr lang="fr-FR" smtClean="0"/>
              <a:t>‹N°›</a:t>
            </a:fld>
            <a:endParaRPr lang="fr-FR" dirty="0"/>
          </a:p>
        </p:txBody>
      </p:sp>
    </p:spTree>
    <p:extLst>
      <p:ext uri="{BB962C8B-B14F-4D97-AF65-F5344CB8AC3E}">
        <p14:creationId xmlns:p14="http://schemas.microsoft.com/office/powerpoint/2010/main" val="2196241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D348FC8-EFC0-4C57-B957-A5D891618DE7}" type="datetimeFigureOut">
              <a:rPr lang="fr-FR" smtClean="0"/>
              <a:t>15/06/2026</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4C8FF7A1-10EC-4E1A-8139-FF1AA1BA315A}" type="slidenum">
              <a:rPr lang="fr-FR" smtClean="0"/>
              <a:t>‹N°›</a:t>
            </a:fld>
            <a:endParaRPr lang="fr-FR" dirty="0"/>
          </a:p>
        </p:txBody>
      </p:sp>
    </p:spTree>
    <p:extLst>
      <p:ext uri="{BB962C8B-B14F-4D97-AF65-F5344CB8AC3E}">
        <p14:creationId xmlns:p14="http://schemas.microsoft.com/office/powerpoint/2010/main" val="3634328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fr-FR"/>
              <a:t>Modifiez le style du titre</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fr-FR"/>
              <a:t>Cliquez pour modifier les styles du texte du masque</a:t>
            </a:r>
          </a:p>
        </p:txBody>
      </p:sp>
      <p:sp>
        <p:nvSpPr>
          <p:cNvPr id="4" name="Content Placeholder 3"/>
          <p:cNvSpPr>
            <a:spLocks noGrp="1"/>
          </p:cNvSpPr>
          <p:nvPr>
            <p:ph sz="half" idx="2"/>
          </p:nvPr>
        </p:nvSpPr>
        <p:spPr>
          <a:xfrm>
            <a:off x="520713" y="3905482"/>
            <a:ext cx="3198096" cy="57443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fr-FR"/>
              <a:t>Cliquez pour modifier les styles du texte du masque</a:t>
            </a:r>
          </a:p>
        </p:txBody>
      </p:sp>
      <p:sp>
        <p:nvSpPr>
          <p:cNvPr id="6" name="Content Placeholder 5"/>
          <p:cNvSpPr>
            <a:spLocks noGrp="1"/>
          </p:cNvSpPr>
          <p:nvPr>
            <p:ph sz="quarter" idx="4"/>
          </p:nvPr>
        </p:nvSpPr>
        <p:spPr>
          <a:xfrm>
            <a:off x="3827086" y="3905482"/>
            <a:ext cx="3213847" cy="57443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D348FC8-EFC0-4C57-B957-A5D891618DE7}" type="datetimeFigureOut">
              <a:rPr lang="fr-FR" smtClean="0"/>
              <a:t>15/06/2026</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4C8FF7A1-10EC-4E1A-8139-FF1AA1BA315A}" type="slidenum">
              <a:rPr lang="fr-FR" smtClean="0"/>
              <a:t>‹N°›</a:t>
            </a:fld>
            <a:endParaRPr lang="fr-FR" dirty="0"/>
          </a:p>
        </p:txBody>
      </p:sp>
    </p:spTree>
    <p:extLst>
      <p:ext uri="{BB962C8B-B14F-4D97-AF65-F5344CB8AC3E}">
        <p14:creationId xmlns:p14="http://schemas.microsoft.com/office/powerpoint/2010/main" val="3213652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D348FC8-EFC0-4C57-B957-A5D891618DE7}" type="datetimeFigureOut">
              <a:rPr lang="fr-FR" smtClean="0"/>
              <a:t>15/06/2026</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4C8FF7A1-10EC-4E1A-8139-FF1AA1BA315A}" type="slidenum">
              <a:rPr lang="fr-FR" smtClean="0"/>
              <a:t>‹N°›</a:t>
            </a:fld>
            <a:endParaRPr lang="fr-FR" dirty="0"/>
          </a:p>
        </p:txBody>
      </p:sp>
    </p:spTree>
    <p:extLst>
      <p:ext uri="{BB962C8B-B14F-4D97-AF65-F5344CB8AC3E}">
        <p14:creationId xmlns:p14="http://schemas.microsoft.com/office/powerpoint/2010/main" val="510933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348FC8-EFC0-4C57-B957-A5D891618DE7}" type="datetimeFigureOut">
              <a:rPr lang="fr-FR" smtClean="0"/>
              <a:t>15/06/2026</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4C8FF7A1-10EC-4E1A-8139-FF1AA1BA315A}" type="slidenum">
              <a:rPr lang="fr-FR" smtClean="0"/>
              <a:t>‹N°›</a:t>
            </a:fld>
            <a:endParaRPr lang="fr-FR" dirty="0"/>
          </a:p>
        </p:txBody>
      </p:sp>
    </p:spTree>
    <p:extLst>
      <p:ext uri="{BB962C8B-B14F-4D97-AF65-F5344CB8AC3E}">
        <p14:creationId xmlns:p14="http://schemas.microsoft.com/office/powerpoint/2010/main" val="402998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fr-FR"/>
              <a:t>Modifiez le style du titre</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D348FC8-EFC0-4C57-B957-A5D891618DE7}" type="datetimeFigureOut">
              <a:rPr lang="fr-FR" smtClean="0"/>
              <a:t>15/06/2026</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4C8FF7A1-10EC-4E1A-8139-FF1AA1BA315A}" type="slidenum">
              <a:rPr lang="fr-FR" smtClean="0"/>
              <a:t>‹N°›</a:t>
            </a:fld>
            <a:endParaRPr lang="fr-FR" dirty="0"/>
          </a:p>
        </p:txBody>
      </p:sp>
    </p:spTree>
    <p:extLst>
      <p:ext uri="{BB962C8B-B14F-4D97-AF65-F5344CB8AC3E}">
        <p14:creationId xmlns:p14="http://schemas.microsoft.com/office/powerpoint/2010/main" val="4096695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fr-FR"/>
              <a:t>Modifiez le style du titre</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D348FC8-EFC0-4C57-B957-A5D891618DE7}" type="datetimeFigureOut">
              <a:rPr lang="fr-FR" smtClean="0"/>
              <a:t>15/06/2026</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4C8FF7A1-10EC-4E1A-8139-FF1AA1BA315A}" type="slidenum">
              <a:rPr lang="fr-FR" smtClean="0"/>
              <a:t>‹N°›</a:t>
            </a:fld>
            <a:endParaRPr lang="fr-FR" dirty="0"/>
          </a:p>
        </p:txBody>
      </p:sp>
    </p:spTree>
    <p:extLst>
      <p:ext uri="{BB962C8B-B14F-4D97-AF65-F5344CB8AC3E}">
        <p14:creationId xmlns:p14="http://schemas.microsoft.com/office/powerpoint/2010/main" val="4208410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82000"/>
                  </a:schemeClr>
                </a:solidFill>
              </a:defRPr>
            </a:lvl1pPr>
          </a:lstStyle>
          <a:p>
            <a:fld id="{4D348FC8-EFC0-4C57-B957-A5D891618DE7}" type="datetimeFigureOut">
              <a:rPr lang="fr-FR" smtClean="0"/>
              <a:t>15/06/2026</a:t>
            </a:fld>
            <a:endParaRPr lang="fr-FR" dirty="0"/>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82000"/>
                  </a:schemeClr>
                </a:solidFill>
              </a:defRPr>
            </a:lvl1pPr>
          </a:lstStyle>
          <a:p>
            <a:endParaRPr lang="fr-FR" dirty="0"/>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82000"/>
                  </a:schemeClr>
                </a:solidFill>
              </a:defRPr>
            </a:lvl1pPr>
          </a:lstStyle>
          <a:p>
            <a:fld id="{4C8FF7A1-10EC-4E1A-8139-FF1AA1BA315A}" type="slidenum">
              <a:rPr lang="fr-FR" smtClean="0"/>
              <a:t>‹N°›</a:t>
            </a:fld>
            <a:endParaRPr lang="fr-FR" dirty="0"/>
          </a:p>
        </p:txBody>
      </p:sp>
    </p:spTree>
    <p:extLst>
      <p:ext uri="{BB962C8B-B14F-4D97-AF65-F5344CB8AC3E}">
        <p14:creationId xmlns:p14="http://schemas.microsoft.com/office/powerpoint/2010/main" val="18180937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jpeg"/><Relationship Id="rId7" Type="http://schemas.openxmlformats.org/officeDocument/2006/relationships/image" Target="../media/image46.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1.jpe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1.jpeg"/><Relationship Id="rId7" Type="http://schemas.openxmlformats.org/officeDocument/2006/relationships/image" Target="../media/image51.gif"/><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hyperlink" Target="https://www.fort-des-rousses.com/fr" TargetMode="External"/><Relationship Id="rId3" Type="http://schemas.openxmlformats.org/officeDocument/2006/relationships/image" Target="../media/image3.jpeg"/><Relationship Id="rId7" Type="http://schemas.openxmlformats.org/officeDocument/2006/relationships/image" Target="../media/image56.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1.jpe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3.JPG"/><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1.jpeg"/><Relationship Id="rId7" Type="http://schemas.openxmlformats.org/officeDocument/2006/relationships/image" Target="../media/image71.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jpeg"/><Relationship Id="rId7" Type="http://schemas.openxmlformats.org/officeDocument/2006/relationships/image" Target="../media/image76.jp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g"/><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6.jpg"/><Relationship Id="rId5" Type="http://schemas.openxmlformats.org/officeDocument/2006/relationships/image" Target="../media/image85.png"/><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2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jp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7.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jpeg"/><Relationship Id="rId7"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jpeg"/><Relationship Id="rId7" Type="http://schemas.openxmlformats.org/officeDocument/2006/relationships/hyperlink" Target="https://rouedulizon.ovh/" TargetMode="Externa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hyperlink" Target="https://www.hotellougranva.com/fr/" TargetMode="Externa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1.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38.jpeg"/><Relationship Id="rId4"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5E4EBCC-6E7A-38F5-20F0-13A791CCA4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66102" y="359906"/>
            <a:ext cx="900000" cy="900000"/>
          </a:xfrm>
          <a:prstGeom prst="rect">
            <a:avLst/>
          </a:prstGeom>
        </p:spPr>
      </p:pic>
      <p:pic>
        <p:nvPicPr>
          <p:cNvPr id="12" name="Image 11" descr="Une image contenant saucisse, bratwurst, kiełbasa, Knackwurst&#10;&#10;Le contenu généré par l’IA peut être incorrect.">
            <a:extLst>
              <a:ext uri="{FF2B5EF4-FFF2-40B4-BE49-F238E27FC236}">
                <a16:creationId xmlns:a16="http://schemas.microsoft.com/office/drawing/2014/main" id="{EF0812DF-F5F1-28B7-E0B0-0EC35786D07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9238439">
            <a:off x="514444" y="7652110"/>
            <a:ext cx="1752600" cy="1114425"/>
          </a:xfrm>
          <a:prstGeom prst="rect">
            <a:avLst/>
          </a:prstGeom>
        </p:spPr>
      </p:pic>
      <p:sp>
        <p:nvSpPr>
          <p:cNvPr id="2" name="ZoneTexte 1">
            <a:extLst>
              <a:ext uri="{FF2B5EF4-FFF2-40B4-BE49-F238E27FC236}">
                <a16:creationId xmlns:a16="http://schemas.microsoft.com/office/drawing/2014/main" id="{A59E713B-1A3F-B594-1671-626040FFAAD1}"/>
              </a:ext>
            </a:extLst>
          </p:cNvPr>
          <p:cNvSpPr txBox="1"/>
          <p:nvPr/>
        </p:nvSpPr>
        <p:spPr>
          <a:xfrm>
            <a:off x="1270175" y="1607171"/>
            <a:ext cx="5019323" cy="523220"/>
          </a:xfrm>
          <a:prstGeom prst="rect">
            <a:avLst/>
          </a:prstGeom>
          <a:noFill/>
        </p:spPr>
        <p:txBody>
          <a:bodyPr wrap="none" rtlCol="0">
            <a:spAutoFit/>
          </a:bodyPr>
          <a:lstStyle/>
          <a:p>
            <a:pPr algn="ctr"/>
            <a:r>
              <a:rPr lang="fr-FR" sz="2800" b="1" dirty="0">
                <a:latin typeface="Maiandra GD" panose="020E0502030308020204" pitchFamily="34" charset="0"/>
              </a:rPr>
              <a:t>CONGRÈS DE LA FFAM 2026 </a:t>
            </a:r>
          </a:p>
        </p:txBody>
      </p:sp>
      <p:pic>
        <p:nvPicPr>
          <p:cNvPr id="3" name="Image 2" descr="Une image contenant texte, Police, écriture manuscrite, ligne&#10;&#10;Le contenu généré par l’IA peut être incorrect.">
            <a:extLst>
              <a:ext uri="{FF2B5EF4-FFF2-40B4-BE49-F238E27FC236}">
                <a16:creationId xmlns:a16="http://schemas.microsoft.com/office/drawing/2014/main" id="{E33B1E34-FA8A-02B0-6135-EF26624973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9652" y="359906"/>
            <a:ext cx="1766666" cy="900000"/>
          </a:xfrm>
          <a:prstGeom prst="rect">
            <a:avLst/>
          </a:prstGeom>
        </p:spPr>
      </p:pic>
      <p:pic>
        <p:nvPicPr>
          <p:cNvPr id="11" name="Image 10" descr="Une image contenant nourriture, fromages">
            <a:extLst>
              <a:ext uri="{FF2B5EF4-FFF2-40B4-BE49-F238E27FC236}">
                <a16:creationId xmlns:a16="http://schemas.microsoft.com/office/drawing/2014/main" id="{0BBE8E0A-4E81-1815-CB18-D76229888714}"/>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20724193">
            <a:off x="618336" y="2646906"/>
            <a:ext cx="1544814" cy="1311998"/>
          </a:xfrm>
          <a:prstGeom prst="rect">
            <a:avLst/>
          </a:prstGeom>
        </p:spPr>
      </p:pic>
      <p:pic>
        <p:nvPicPr>
          <p:cNvPr id="15" name="Image 14" descr="Une image contenant laitier, Fabrication du fromage, Fromage à pâte fondue, Fromage au lait de brebis">
            <a:extLst>
              <a:ext uri="{FF2B5EF4-FFF2-40B4-BE49-F238E27FC236}">
                <a16:creationId xmlns:a16="http://schemas.microsoft.com/office/drawing/2014/main" id="{93659F20-9236-D435-C5B7-B671CF0B320C}"/>
              </a:ext>
            </a:extLst>
          </p:cNvPr>
          <p:cNvPicPr>
            <a:picLocks noChangeAspect="1"/>
          </p:cNvPicPr>
          <p:nvPr/>
        </p:nvPicPr>
        <p:blipFill>
          <a:blip r:embed="rId6" cstate="email">
            <a:extLst>
              <a:ext uri="{28A0092B-C50C-407E-A947-70E740481C1C}">
                <a14:useLocalDpi xmlns:a14="http://schemas.microsoft.com/office/drawing/2010/main"/>
              </a:ext>
            </a:extLst>
          </a:blip>
          <a:srcRect r="-2174"/>
          <a:stretch>
            <a:fillRect/>
          </a:stretch>
        </p:blipFill>
        <p:spPr>
          <a:xfrm rot="20758144">
            <a:off x="5405401" y="5782155"/>
            <a:ext cx="1634158" cy="1053401"/>
          </a:xfrm>
          <a:prstGeom prst="rect">
            <a:avLst/>
          </a:prstGeom>
        </p:spPr>
      </p:pic>
      <p:pic>
        <p:nvPicPr>
          <p:cNvPr id="6" name="Image 5" descr="Une image contenant texte, carte&#10;&#10;Le contenu généré par l’IA peut être incorrect.">
            <a:extLst>
              <a:ext uri="{FF2B5EF4-FFF2-40B4-BE49-F238E27FC236}">
                <a16:creationId xmlns:a16="http://schemas.microsoft.com/office/drawing/2014/main" id="{47F40410-C44B-12BE-9F50-BE50C071E1A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66105" y="2786200"/>
            <a:ext cx="3751572" cy="6310447"/>
          </a:xfrm>
          <a:prstGeom prst="rect">
            <a:avLst/>
          </a:prstGeom>
        </p:spPr>
      </p:pic>
      <p:pic>
        <p:nvPicPr>
          <p:cNvPr id="8" name="Image 7" descr="Une image contenant arbre, plein air, nature, eau&#10;&#10;Le contenu généré par l’IA peut être incorrect.">
            <a:extLst>
              <a:ext uri="{FF2B5EF4-FFF2-40B4-BE49-F238E27FC236}">
                <a16:creationId xmlns:a16="http://schemas.microsoft.com/office/drawing/2014/main" id="{A1D4CB67-57F6-5A35-B171-B648324D6EE7}"/>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2892332" y="5434429"/>
            <a:ext cx="2034954" cy="2771180"/>
          </a:xfrm>
          <a:prstGeom prst="rect">
            <a:avLst/>
          </a:prstGeom>
        </p:spPr>
      </p:pic>
      <p:sp>
        <p:nvSpPr>
          <p:cNvPr id="7" name="ZoneTexte 6">
            <a:extLst>
              <a:ext uri="{FF2B5EF4-FFF2-40B4-BE49-F238E27FC236}">
                <a16:creationId xmlns:a16="http://schemas.microsoft.com/office/drawing/2014/main" id="{BD558292-D96A-F958-20C4-07184557E012}"/>
              </a:ext>
            </a:extLst>
          </p:cNvPr>
          <p:cNvSpPr txBox="1"/>
          <p:nvPr/>
        </p:nvSpPr>
        <p:spPr>
          <a:xfrm>
            <a:off x="2802117" y="3985502"/>
            <a:ext cx="802785" cy="1107996"/>
          </a:xfrm>
          <a:prstGeom prst="rect">
            <a:avLst/>
          </a:prstGeom>
          <a:noFill/>
        </p:spPr>
        <p:txBody>
          <a:bodyPr wrap="none" lIns="0" tIns="0" rIns="0" bIns="0" rtlCol="0">
            <a:spAutoFit/>
          </a:bodyPr>
          <a:lstStyle/>
          <a:p>
            <a:pPr algn="ctr"/>
            <a:r>
              <a:rPr lang="fr-FR" sz="2400" b="1" dirty="0">
                <a:latin typeface="Maiandra GD" panose="020E0502030308020204" pitchFamily="34" charset="0"/>
              </a:rPr>
              <a:t>DANS</a:t>
            </a:r>
          </a:p>
          <a:p>
            <a:pPr algn="ctr"/>
            <a:r>
              <a:rPr lang="fr-FR" sz="2400" b="1" dirty="0">
                <a:latin typeface="Maiandra GD" panose="020E0502030308020204" pitchFamily="34" charset="0"/>
              </a:rPr>
              <a:t>LE</a:t>
            </a:r>
          </a:p>
          <a:p>
            <a:pPr algn="ctr"/>
            <a:r>
              <a:rPr lang="fr-FR" sz="2400" b="1" dirty="0">
                <a:latin typeface="Maiandra GD" panose="020E0502030308020204" pitchFamily="34" charset="0"/>
              </a:rPr>
              <a:t>JURA</a:t>
            </a:r>
          </a:p>
        </p:txBody>
      </p:sp>
      <p:pic>
        <p:nvPicPr>
          <p:cNvPr id="13" name="Image 12" descr="Une image contenant intérieur, en bois">
            <a:extLst>
              <a:ext uri="{FF2B5EF4-FFF2-40B4-BE49-F238E27FC236}">
                <a16:creationId xmlns:a16="http://schemas.microsoft.com/office/drawing/2014/main" id="{2D814304-688C-D427-C9A4-A6AD1E1097A1}"/>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4862967" y="8744461"/>
            <a:ext cx="2031000" cy="1237876"/>
          </a:xfrm>
          <a:prstGeom prst="rect">
            <a:avLst/>
          </a:prstGeom>
        </p:spPr>
      </p:pic>
      <p:pic>
        <p:nvPicPr>
          <p:cNvPr id="19" name="Image 18" descr="Une image contenant nourriture, Graines et oléagineux, épice&#10;&#10;Le contenu généré par l’IA peut être incorrect.">
            <a:extLst>
              <a:ext uri="{FF2B5EF4-FFF2-40B4-BE49-F238E27FC236}">
                <a16:creationId xmlns:a16="http://schemas.microsoft.com/office/drawing/2014/main" id="{EC00529E-19DA-F72E-F8CC-7F0FE3F28A2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40903" y="5264725"/>
            <a:ext cx="1762638" cy="1353396"/>
          </a:xfrm>
          <a:prstGeom prst="rect">
            <a:avLst/>
          </a:prstGeom>
        </p:spPr>
      </p:pic>
      <p:pic>
        <p:nvPicPr>
          <p:cNvPr id="16" name="Image 15" descr="Une image contenant texte, affiche, boisson gazeuse&#10;&#10;Le contenu généré par l’IA peut être incorrect.">
            <a:extLst>
              <a:ext uri="{FF2B5EF4-FFF2-40B4-BE49-F238E27FC236}">
                <a16:creationId xmlns:a16="http://schemas.microsoft.com/office/drawing/2014/main" id="{24EC6928-2B38-52E3-B976-9DB292CA350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9711527">
            <a:off x="777137" y="8737897"/>
            <a:ext cx="637808" cy="861041"/>
          </a:xfrm>
          <a:prstGeom prst="rect">
            <a:avLst/>
          </a:prstGeom>
        </p:spPr>
      </p:pic>
      <p:pic>
        <p:nvPicPr>
          <p:cNvPr id="17" name="Image 16" descr="Une image contenant alcool, boisson, nourriture, Bouteille en verre">
            <a:extLst>
              <a:ext uri="{FF2B5EF4-FFF2-40B4-BE49-F238E27FC236}">
                <a16:creationId xmlns:a16="http://schemas.microsoft.com/office/drawing/2014/main" id="{A6F52315-1077-BEB3-AABE-E0719BFB424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809103">
            <a:off x="5083535" y="2302617"/>
            <a:ext cx="920631" cy="2000575"/>
          </a:xfrm>
          <a:prstGeom prst="rect">
            <a:avLst/>
          </a:prstGeom>
        </p:spPr>
      </p:pic>
    </p:spTree>
    <p:extLst>
      <p:ext uri="{BB962C8B-B14F-4D97-AF65-F5344CB8AC3E}">
        <p14:creationId xmlns:p14="http://schemas.microsoft.com/office/powerpoint/2010/main" val="3083041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00E753F-44BF-5283-B984-A5C4D757BC55}"/>
              </a:ext>
            </a:extLst>
          </p:cNvPr>
          <p:cNvSpPr txBox="1"/>
          <p:nvPr/>
        </p:nvSpPr>
        <p:spPr>
          <a:xfrm>
            <a:off x="2399296" y="502132"/>
            <a:ext cx="3627758" cy="615553"/>
          </a:xfrm>
          <a:prstGeom prst="rect">
            <a:avLst/>
          </a:prstGeom>
          <a:noFill/>
        </p:spPr>
        <p:txBody>
          <a:bodyPr wrap="square" lIns="0" tIns="0" rIns="0" bIns="0" rtlCol="0">
            <a:spAutoFit/>
          </a:bodyPr>
          <a:lstStyle/>
          <a:p>
            <a:pPr algn="ctr"/>
            <a:r>
              <a:rPr lang="fr-FR" sz="2000" b="1" dirty="0">
                <a:latin typeface="Century Gothic" panose="020B0502020202020204" pitchFamily="34" charset="0"/>
              </a:rPr>
              <a:t>BELVÉDÈRE DU BARRAGE </a:t>
            </a:r>
          </a:p>
          <a:p>
            <a:pPr algn="ctr"/>
            <a:r>
              <a:rPr lang="fr-FR" sz="2000" b="1" dirty="0">
                <a:latin typeface="Century Gothic" panose="020B0502020202020204" pitchFamily="34" charset="0"/>
              </a:rPr>
              <a:t>DE VOUGLANS </a:t>
            </a:r>
          </a:p>
        </p:txBody>
      </p:sp>
      <p:pic>
        <p:nvPicPr>
          <p:cNvPr id="4" name="Image 3" descr="Une image contenant texte, Police, écriture manuscrite, ligne&#10;&#10;Le contenu généré par l’IA peut être incorrect.">
            <a:extLst>
              <a:ext uri="{FF2B5EF4-FFF2-40B4-BE49-F238E27FC236}">
                <a16:creationId xmlns:a16="http://schemas.microsoft.com/office/drawing/2014/main" id="{0EECB45B-76F4-FDE8-FC67-A1E875EFA4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836" y="359909"/>
            <a:ext cx="1766678" cy="900000"/>
          </a:xfrm>
          <a:prstGeom prst="rect">
            <a:avLst/>
          </a:prstGeom>
        </p:spPr>
      </p:pic>
      <p:pic>
        <p:nvPicPr>
          <p:cNvPr id="5" name="Image 4">
            <a:extLst>
              <a:ext uri="{FF2B5EF4-FFF2-40B4-BE49-F238E27FC236}">
                <a16:creationId xmlns:a16="http://schemas.microsoft.com/office/drawing/2014/main" id="{81B8BC9A-64E2-7C8B-99B0-2B2056825D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99837" y="378029"/>
            <a:ext cx="900000" cy="900000"/>
          </a:xfrm>
          <a:prstGeom prst="rect">
            <a:avLst/>
          </a:prstGeom>
        </p:spPr>
      </p:pic>
      <p:sp>
        <p:nvSpPr>
          <p:cNvPr id="8" name="ZoneTexte 7">
            <a:extLst>
              <a:ext uri="{FF2B5EF4-FFF2-40B4-BE49-F238E27FC236}">
                <a16:creationId xmlns:a16="http://schemas.microsoft.com/office/drawing/2014/main" id="{BCCFC7BF-3EED-F892-74C7-38B674C332F5}"/>
              </a:ext>
            </a:extLst>
          </p:cNvPr>
          <p:cNvSpPr txBox="1"/>
          <p:nvPr/>
        </p:nvSpPr>
        <p:spPr>
          <a:xfrm>
            <a:off x="359835" y="4990147"/>
            <a:ext cx="6840000" cy="1292662"/>
          </a:xfrm>
          <a:prstGeom prst="rect">
            <a:avLst/>
          </a:prstGeom>
          <a:noFill/>
        </p:spPr>
        <p:txBody>
          <a:bodyPr wrap="square" lIns="0" tIns="0" rIns="0" bIns="0" rtlCol="0">
            <a:spAutoFit/>
          </a:bodyPr>
          <a:lstStyle/>
          <a:p>
            <a:r>
              <a:rPr lang="fr-FR" sz="1400" dirty="0">
                <a:latin typeface="Century Gothic" panose="020B0502020202020204" pitchFamily="34" charset="0"/>
              </a:rPr>
              <a:t>Le barrage de Vouglans est un barrage hydroélectrique de type voûté, situé sur la rivière de l’Ain, dans le département du Jura. Sa mise en service en 1968 est à l’origine du lac de Vouglans, troisième plus grande retenue artificielle d’eau de France de par sa capacité (605 millions de m3). L’édification du barrage a employé plus de 500 personnes pendant 5 ans, tandis que sa mise en eau a duré plus de 18 mois.</a:t>
            </a:r>
          </a:p>
        </p:txBody>
      </p:sp>
      <p:pic>
        <p:nvPicPr>
          <p:cNvPr id="10" name="Image 9" descr="Une image contenant plein air, arbre, herbe, bâtiment&#10;&#10;Le contenu généré par l’IA peut être incorrect.">
            <a:extLst>
              <a:ext uri="{FF2B5EF4-FFF2-40B4-BE49-F238E27FC236}">
                <a16:creationId xmlns:a16="http://schemas.microsoft.com/office/drawing/2014/main" id="{49923C13-4DBC-9A30-EEF6-209913C30E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51715" y="8172000"/>
            <a:ext cx="3248120" cy="2160000"/>
          </a:xfrm>
          <a:prstGeom prst="rect">
            <a:avLst/>
          </a:prstGeom>
        </p:spPr>
      </p:pic>
      <p:pic>
        <p:nvPicPr>
          <p:cNvPr id="15" name="Image 14" descr="Une image contenant plein air, montagne, Ressources d’eau, eau&#10;&#10;Le contenu généré par l’IA peut être incorrect.">
            <a:extLst>
              <a:ext uri="{FF2B5EF4-FFF2-40B4-BE49-F238E27FC236}">
                <a16:creationId xmlns:a16="http://schemas.microsoft.com/office/drawing/2014/main" id="{D992A65A-27AE-9748-7A71-D70387DB01B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043528" y="1648767"/>
            <a:ext cx="5472619" cy="3209721"/>
          </a:xfrm>
          <a:prstGeom prst="rect">
            <a:avLst/>
          </a:prstGeom>
        </p:spPr>
      </p:pic>
      <p:sp>
        <p:nvSpPr>
          <p:cNvPr id="16" name="ZoneTexte 15">
            <a:extLst>
              <a:ext uri="{FF2B5EF4-FFF2-40B4-BE49-F238E27FC236}">
                <a16:creationId xmlns:a16="http://schemas.microsoft.com/office/drawing/2014/main" id="{AF0D0BE8-FEC0-BE5E-49E0-01E776F39B5A}"/>
              </a:ext>
            </a:extLst>
          </p:cNvPr>
          <p:cNvSpPr txBox="1"/>
          <p:nvPr/>
        </p:nvSpPr>
        <p:spPr>
          <a:xfrm>
            <a:off x="359836" y="6914497"/>
            <a:ext cx="6840000" cy="1077218"/>
          </a:xfrm>
          <a:prstGeom prst="rect">
            <a:avLst/>
          </a:prstGeom>
          <a:noFill/>
        </p:spPr>
        <p:txBody>
          <a:bodyPr wrap="square" lIns="0" tIns="0" rIns="0" bIns="0" rtlCol="0">
            <a:spAutoFit/>
          </a:bodyPr>
          <a:lstStyle/>
          <a:p>
            <a:r>
              <a:rPr lang="fr-FR" sz="1400" dirty="0">
                <a:latin typeface="Century Gothic" panose="020B0502020202020204" pitchFamily="34" charset="0"/>
              </a:rPr>
              <a:t>Edifiée en 1139 au cœur d’un grand domaine forestier, ce monastère fut englouti en 1968 suite à la mise en eau du lac. Le portail et les pavillons d’entrée datant du 18</a:t>
            </a:r>
            <a:r>
              <a:rPr lang="fr-FR" sz="1400" baseline="30000" dirty="0">
                <a:latin typeface="Century Gothic" panose="020B0502020202020204" pitchFamily="34" charset="0"/>
              </a:rPr>
              <a:t>ème</a:t>
            </a:r>
            <a:r>
              <a:rPr lang="fr-FR" sz="1400" dirty="0">
                <a:latin typeface="Century Gothic" panose="020B0502020202020204" pitchFamily="34" charset="0"/>
              </a:rPr>
              <a:t> siècle furent démontés puis remontés sur les berges. Situés sur un terrain privé, ces vestiges ne peuvent cependant s’apercevoir que depuis le lac.</a:t>
            </a:r>
          </a:p>
        </p:txBody>
      </p:sp>
      <p:sp>
        <p:nvSpPr>
          <p:cNvPr id="17" name="ZoneTexte 16">
            <a:extLst>
              <a:ext uri="{FF2B5EF4-FFF2-40B4-BE49-F238E27FC236}">
                <a16:creationId xmlns:a16="http://schemas.microsoft.com/office/drawing/2014/main" id="{D6D27097-1CAF-0817-E564-93992EC74C7E}"/>
              </a:ext>
            </a:extLst>
          </p:cNvPr>
          <p:cNvSpPr txBox="1"/>
          <p:nvPr/>
        </p:nvSpPr>
        <p:spPr>
          <a:xfrm>
            <a:off x="1816958" y="6571668"/>
            <a:ext cx="3925755" cy="276999"/>
          </a:xfrm>
          <a:prstGeom prst="rect">
            <a:avLst/>
          </a:prstGeom>
          <a:noFill/>
        </p:spPr>
        <p:txBody>
          <a:bodyPr wrap="none" lIns="0" tIns="0" rIns="0" bIns="0" rtlCol="0">
            <a:spAutoFit/>
          </a:bodyPr>
          <a:lstStyle/>
          <a:p>
            <a:r>
              <a:rPr lang="fr-FR" b="1" dirty="0">
                <a:latin typeface="Century Gothic" panose="020B0502020202020204" pitchFamily="34" charset="0"/>
              </a:rPr>
              <a:t>CHARTREUSE ET LAC DE VOUGLANS</a:t>
            </a:r>
          </a:p>
        </p:txBody>
      </p:sp>
      <p:pic>
        <p:nvPicPr>
          <p:cNvPr id="9" name="Image 8" descr="Une image contenant plein air, arbre, peinture, bâtiment">
            <a:extLst>
              <a:ext uri="{FF2B5EF4-FFF2-40B4-BE49-F238E27FC236}">
                <a16:creationId xmlns:a16="http://schemas.microsoft.com/office/drawing/2014/main" id="{D1D7B7EA-4452-61F3-80C4-EAA14D8D5BF6}"/>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359835" y="8172000"/>
            <a:ext cx="2929247" cy="2160000"/>
          </a:xfrm>
          <a:prstGeom prst="rect">
            <a:avLst/>
          </a:prstGeom>
        </p:spPr>
      </p:pic>
    </p:spTree>
    <p:extLst>
      <p:ext uri="{BB962C8B-B14F-4D97-AF65-F5344CB8AC3E}">
        <p14:creationId xmlns:p14="http://schemas.microsoft.com/office/powerpoint/2010/main" val="2661104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ransport, roue, plein air, herbe">
            <a:extLst>
              <a:ext uri="{FF2B5EF4-FFF2-40B4-BE49-F238E27FC236}">
                <a16:creationId xmlns:a16="http://schemas.microsoft.com/office/drawing/2014/main" id="{F301BBE6-4882-AF7B-9547-439FDFCCC6E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39718" y="1434135"/>
            <a:ext cx="3998215" cy="2301055"/>
          </a:xfrm>
          <a:prstGeom prst="rect">
            <a:avLst/>
          </a:prstGeom>
        </p:spPr>
      </p:pic>
      <p:sp>
        <p:nvSpPr>
          <p:cNvPr id="5" name="ZoneTexte 4">
            <a:extLst>
              <a:ext uri="{FF2B5EF4-FFF2-40B4-BE49-F238E27FC236}">
                <a16:creationId xmlns:a16="http://schemas.microsoft.com/office/drawing/2014/main" id="{7585152D-9D0A-A31B-8DA4-4CCA59D4B8B4}"/>
              </a:ext>
            </a:extLst>
          </p:cNvPr>
          <p:cNvSpPr txBox="1"/>
          <p:nvPr/>
        </p:nvSpPr>
        <p:spPr>
          <a:xfrm>
            <a:off x="359837" y="3909419"/>
            <a:ext cx="6885824" cy="6463308"/>
          </a:xfrm>
          <a:prstGeom prst="rect">
            <a:avLst/>
          </a:prstGeom>
          <a:noFill/>
        </p:spPr>
        <p:txBody>
          <a:bodyPr wrap="square" lIns="0" tIns="0" rIns="0" bIns="0" rtlCol="0">
            <a:spAutoFit/>
          </a:bodyPr>
          <a:lstStyle/>
          <a:p>
            <a:r>
              <a:rPr lang="fr-FR" sz="1400" dirty="0">
                <a:latin typeface="Century Gothic" panose="020B0502020202020204" pitchFamily="34" charset="0"/>
              </a:rPr>
              <a:t>Papeterie et moulin attestés sur le site (commune de l'Essard 1813 B 289, 291 à 295, 301, 302). Dite l'une des plus anciennes de la province, la papeterie est établie en 1559 par Jean Vincent, acquise en 1804 par Claude-François Chapuis (propriétaire de celle de Saint-Claude) puis revendue en 1813. Certainement rebâtie au 19</a:t>
            </a:r>
            <a:r>
              <a:rPr lang="fr-FR" sz="1400" baseline="30000" dirty="0">
                <a:latin typeface="Century Gothic" panose="020B0502020202020204" pitchFamily="34" charset="0"/>
              </a:rPr>
              <a:t>ème </a:t>
            </a:r>
            <a:r>
              <a:rPr lang="fr-FR" sz="1400" dirty="0">
                <a:latin typeface="Century Gothic" panose="020B0502020202020204" pitchFamily="34" charset="0"/>
              </a:rPr>
              <a:t>siècle, après la confection du cadastre napoléonien. 1829, production de 1200 rames de papier dont deux tiers pour l'impression et un tiers en papier gris (papier d'emballage pour Saint-Claude et Morez), consommation de 15 000 kg de chiffons, travail 300 jours par an. Fermeture en 1873. Sur le même site, moulin signalé sur la carte de Cassini au milieu du 18ème siècle et démoli vers 1875. Acquis par Sylvain Dalloz, artisan lapidaire en relation avec Eugène Goudard lequel, après avoir ouvert une taillerie de diamant à Paris en 1872, vient, associé à un cousin de Dalloz, Grosfilley, d'en créer une 2</a:t>
            </a:r>
            <a:r>
              <a:rPr lang="fr-FR" sz="1400" baseline="30000" dirty="0">
                <a:latin typeface="Century Gothic" panose="020B0502020202020204" pitchFamily="34" charset="0"/>
              </a:rPr>
              <a:t>ème</a:t>
            </a:r>
            <a:r>
              <a:rPr lang="fr-FR" sz="1400" dirty="0">
                <a:latin typeface="Century Gothic" panose="020B0502020202020204" pitchFamily="34" charset="0"/>
              </a:rPr>
              <a:t> à Saint-Genis-Pouilly (Ain) en 1874. Vers 1878, Dalloz édifie la 1ère usine de taille du diamant du Jura au hameau de la Patinerie (devenu Montbrillant en 1885), à l'emplacement du moulin. Bâtiment complété en 1883 par un entrepôt et un 2</a:t>
            </a:r>
            <a:r>
              <a:rPr lang="fr-FR" sz="1400" baseline="30000" dirty="0">
                <a:latin typeface="Century Gothic" panose="020B0502020202020204" pitchFamily="34" charset="0"/>
              </a:rPr>
              <a:t>ème</a:t>
            </a:r>
            <a:r>
              <a:rPr lang="fr-FR" sz="1400" dirty="0">
                <a:latin typeface="Century Gothic" panose="020B0502020202020204" pitchFamily="34" charset="0"/>
              </a:rPr>
              <a:t> bâtiment entre lui et la route. Construction également de l'autre côté de la route : atelier en 1881, maison en 1883, buvette en 1885. Au début du 20 siècle, le site regroupe trois industries, sur le bief de Montbrillant ou ruisseau de la Papeterie (dont la source est achetée par la ville de Saint-Claude en 1922) : d'amont en aval, diamanterie Dalloz (2, 8 ch), scierie de la veuve Blanc (3, 6 ch), atelier du diamantaire Eugène Monneret (1, 2 ch), ces deux derniers à l'emplacement de la papeterie. Acquise par Albin Vincent, diamantaire à Saint-Claude, lors du partage du site vers 1925 puis passée à Fernand Dalloz-Donat vers 1938, l'usine Dalloz ferme vers 1940. Bâtiments transformés en habitations. Moulin à 2 tournants en 1809. Une petite cuve à papier gris et 15 marteaux à la papeterie en 1829. 3 roues hydrauliques verticales conservées, dont l'une des grandes roues par dessus</a:t>
            </a:r>
            <a:r>
              <a:rPr lang="fr-FR" sz="1400" dirty="0">
                <a:solidFill>
                  <a:srgbClr val="FF0000"/>
                </a:solidFill>
                <a:latin typeface="Century Gothic" panose="020B0502020202020204" pitchFamily="34" charset="0"/>
              </a:rPr>
              <a:t> </a:t>
            </a:r>
            <a:r>
              <a:rPr lang="fr-FR" sz="1400" dirty="0">
                <a:latin typeface="Century Gothic" panose="020B0502020202020204" pitchFamily="34" charset="0"/>
              </a:rPr>
              <a:t>actionnant la diamanterie. 3 hommes et 5 femmes à la papeterie en 1829, 11 ouvriers en 1850. Jusqu'à 120 personnes à la diamanterie Dalloz, 4 à sa fermeture.</a:t>
            </a:r>
          </a:p>
        </p:txBody>
      </p:sp>
      <p:sp>
        <p:nvSpPr>
          <p:cNvPr id="8" name="ZoneTexte 7">
            <a:extLst>
              <a:ext uri="{FF2B5EF4-FFF2-40B4-BE49-F238E27FC236}">
                <a16:creationId xmlns:a16="http://schemas.microsoft.com/office/drawing/2014/main" id="{DA4D95DD-FB8A-ECB8-36EF-63D443E8595D}"/>
              </a:ext>
            </a:extLst>
          </p:cNvPr>
          <p:cNvSpPr txBox="1"/>
          <p:nvPr/>
        </p:nvSpPr>
        <p:spPr>
          <a:xfrm>
            <a:off x="4428356" y="1434135"/>
            <a:ext cx="1753685" cy="430887"/>
          </a:xfrm>
          <a:prstGeom prst="rect">
            <a:avLst/>
          </a:prstGeom>
          <a:noFill/>
        </p:spPr>
        <p:txBody>
          <a:bodyPr wrap="none" lIns="0" tIns="0" rIns="0" bIns="0" rtlCol="0">
            <a:spAutoFit/>
          </a:bodyPr>
          <a:lstStyle/>
          <a:p>
            <a:r>
              <a:rPr lang="fr-FR" sz="1400" dirty="0">
                <a:latin typeface="Century Gothic" panose="020B0502020202020204" pitchFamily="34" charset="0"/>
              </a:rPr>
              <a:t>ancienne papeterie</a:t>
            </a:r>
          </a:p>
          <a:p>
            <a:r>
              <a:rPr lang="fr-FR" sz="1400" dirty="0">
                <a:latin typeface="Century Gothic" panose="020B0502020202020204" pitchFamily="34" charset="0"/>
              </a:rPr>
              <a:t>et diamanterie</a:t>
            </a:r>
          </a:p>
        </p:txBody>
      </p:sp>
      <p:pic>
        <p:nvPicPr>
          <p:cNvPr id="10" name="Image 9" descr="Une image contenant texte, Police, écriture manuscrite, ligne&#10;&#10;Le contenu généré par l’IA peut être incorrect.">
            <a:extLst>
              <a:ext uri="{FF2B5EF4-FFF2-40B4-BE49-F238E27FC236}">
                <a16:creationId xmlns:a16="http://schemas.microsoft.com/office/drawing/2014/main" id="{986707DE-7709-F895-7C72-F96817367A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9718" y="359906"/>
            <a:ext cx="1766668" cy="900000"/>
          </a:xfrm>
          <a:prstGeom prst="rect">
            <a:avLst/>
          </a:prstGeom>
        </p:spPr>
      </p:pic>
      <p:pic>
        <p:nvPicPr>
          <p:cNvPr id="11" name="Image 10">
            <a:extLst>
              <a:ext uri="{FF2B5EF4-FFF2-40B4-BE49-F238E27FC236}">
                <a16:creationId xmlns:a16="http://schemas.microsoft.com/office/drawing/2014/main" id="{DE90E5C7-4D38-3D09-18EE-3FA03AC559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1052" y="359906"/>
            <a:ext cx="900000" cy="900000"/>
          </a:xfrm>
          <a:prstGeom prst="rect">
            <a:avLst/>
          </a:prstGeom>
        </p:spPr>
      </p:pic>
      <p:sp>
        <p:nvSpPr>
          <p:cNvPr id="12" name="ZoneTexte 11">
            <a:extLst>
              <a:ext uri="{FF2B5EF4-FFF2-40B4-BE49-F238E27FC236}">
                <a16:creationId xmlns:a16="http://schemas.microsoft.com/office/drawing/2014/main" id="{129010BF-CE62-FF00-E4B7-6A42518417D2}"/>
              </a:ext>
            </a:extLst>
          </p:cNvPr>
          <p:cNvSpPr txBox="1"/>
          <p:nvPr/>
        </p:nvSpPr>
        <p:spPr>
          <a:xfrm>
            <a:off x="2644065" y="532604"/>
            <a:ext cx="3089307" cy="400110"/>
          </a:xfrm>
          <a:prstGeom prst="rect">
            <a:avLst/>
          </a:prstGeom>
          <a:noFill/>
        </p:spPr>
        <p:txBody>
          <a:bodyPr wrap="none" rtlCol="0">
            <a:spAutoFit/>
          </a:bodyPr>
          <a:lstStyle/>
          <a:p>
            <a:r>
              <a:rPr lang="fr-FR" sz="2000" b="1" dirty="0">
                <a:latin typeface="Century Gothic" panose="020B0502020202020204" pitchFamily="34" charset="0"/>
              </a:rPr>
              <a:t>MOULIN MONTBRILLANT</a:t>
            </a:r>
          </a:p>
        </p:txBody>
      </p:sp>
      <p:sp>
        <p:nvSpPr>
          <p:cNvPr id="3" name="ZoneTexte 2">
            <a:extLst>
              <a:ext uri="{FF2B5EF4-FFF2-40B4-BE49-F238E27FC236}">
                <a16:creationId xmlns:a16="http://schemas.microsoft.com/office/drawing/2014/main" id="{70E06BEF-1EBA-8D51-EFFB-41B0581C322F}"/>
              </a:ext>
            </a:extLst>
          </p:cNvPr>
          <p:cNvSpPr txBox="1"/>
          <p:nvPr/>
        </p:nvSpPr>
        <p:spPr>
          <a:xfrm>
            <a:off x="4428356" y="2057415"/>
            <a:ext cx="2332382" cy="1723549"/>
          </a:xfrm>
          <a:prstGeom prst="rect">
            <a:avLst/>
          </a:prstGeom>
          <a:noFill/>
        </p:spPr>
        <p:txBody>
          <a:bodyPr wrap="square" lIns="0" tIns="0" rIns="0" bIns="0" rtlCol="0">
            <a:spAutoFit/>
          </a:bodyPr>
          <a:lstStyle/>
          <a:p>
            <a:r>
              <a:rPr lang="fr-FR" sz="1400" dirty="0">
                <a:latin typeface="Century Gothic" panose="020B0502020202020204" pitchFamily="34" charset="0"/>
              </a:rPr>
              <a:t>Construite en 1876</a:t>
            </a:r>
          </a:p>
          <a:p>
            <a:r>
              <a:rPr lang="fr-FR" sz="1400" dirty="0">
                <a:latin typeface="Century Gothic" panose="020B0502020202020204" pitchFamily="34" charset="0"/>
              </a:rPr>
              <a:t>diamètre : 7 m </a:t>
            </a:r>
          </a:p>
          <a:p>
            <a:r>
              <a:rPr lang="fr-FR" sz="1400" dirty="0">
                <a:latin typeface="Century Gothic" panose="020B0502020202020204" pitchFamily="34" charset="0"/>
              </a:rPr>
              <a:t>augets : 98 de 48 litres</a:t>
            </a:r>
          </a:p>
          <a:p>
            <a:r>
              <a:rPr lang="fr-FR" sz="1400" dirty="0">
                <a:latin typeface="Century Gothic" panose="020B0502020202020204" pitchFamily="34" charset="0"/>
              </a:rPr>
              <a:t>poids : 6 tonnes</a:t>
            </a:r>
          </a:p>
          <a:p>
            <a:r>
              <a:rPr lang="fr-FR" sz="1400" dirty="0">
                <a:latin typeface="Century Gothic" panose="020B0502020202020204" pitchFamily="34" charset="0"/>
              </a:rPr>
              <a:t>CH : 80</a:t>
            </a:r>
          </a:p>
          <a:p>
            <a:r>
              <a:rPr lang="fr-FR" sz="1400" dirty="0">
                <a:latin typeface="Century Gothic" panose="020B0502020202020204" pitchFamily="34" charset="0"/>
              </a:rPr>
              <a:t>KW : 58</a:t>
            </a:r>
          </a:p>
          <a:p>
            <a:r>
              <a:rPr lang="fr-FR" sz="1400" dirty="0">
                <a:latin typeface="Century Gothic" panose="020B0502020202020204" pitchFamily="34" charset="0"/>
              </a:rPr>
              <a:t>une des plus importantes du jura</a:t>
            </a:r>
          </a:p>
        </p:txBody>
      </p:sp>
    </p:spTree>
    <p:extLst>
      <p:ext uri="{BB962C8B-B14F-4D97-AF65-F5344CB8AC3E}">
        <p14:creationId xmlns:p14="http://schemas.microsoft.com/office/powerpoint/2010/main" val="2383625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Visage humain, personne, habits, intérieur&#10;&#10;Le contenu généré par l’IA peut être incorrect.">
            <a:extLst>
              <a:ext uri="{FF2B5EF4-FFF2-40B4-BE49-F238E27FC236}">
                <a16:creationId xmlns:a16="http://schemas.microsoft.com/office/drawing/2014/main" id="{29BECE25-0C07-B6CA-445A-E67CA7F473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9837" y="1649276"/>
            <a:ext cx="5400000" cy="2753028"/>
          </a:xfrm>
          <a:prstGeom prst="rect">
            <a:avLst/>
          </a:prstGeom>
        </p:spPr>
      </p:pic>
      <p:pic>
        <p:nvPicPr>
          <p:cNvPr id="10" name="Image 9" descr="Une image contenant texte, Police, écriture manuscrite, ligne&#10;&#10;Le contenu généré par l’IA peut être incorrect.">
            <a:extLst>
              <a:ext uri="{FF2B5EF4-FFF2-40B4-BE49-F238E27FC236}">
                <a16:creationId xmlns:a16="http://schemas.microsoft.com/office/drawing/2014/main" id="{E6127FCC-DD09-08CB-35C2-B44A2BC26E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3268" y="332089"/>
            <a:ext cx="1766668" cy="900000"/>
          </a:xfrm>
          <a:prstGeom prst="rect">
            <a:avLst/>
          </a:prstGeom>
        </p:spPr>
      </p:pic>
      <p:pic>
        <p:nvPicPr>
          <p:cNvPr id="11" name="Image 10">
            <a:extLst>
              <a:ext uri="{FF2B5EF4-FFF2-40B4-BE49-F238E27FC236}">
                <a16:creationId xmlns:a16="http://schemas.microsoft.com/office/drawing/2014/main" id="{BE45E2CD-6D75-6C5C-D74E-209F389A6A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6406" y="365761"/>
            <a:ext cx="900000" cy="900000"/>
          </a:xfrm>
          <a:prstGeom prst="rect">
            <a:avLst/>
          </a:prstGeom>
        </p:spPr>
      </p:pic>
      <p:sp>
        <p:nvSpPr>
          <p:cNvPr id="8" name="ZoneTexte 7">
            <a:extLst>
              <a:ext uri="{FF2B5EF4-FFF2-40B4-BE49-F238E27FC236}">
                <a16:creationId xmlns:a16="http://schemas.microsoft.com/office/drawing/2014/main" id="{931BE524-BDFD-2708-5ADD-8BC92D62FDBD}"/>
              </a:ext>
            </a:extLst>
          </p:cNvPr>
          <p:cNvSpPr txBox="1"/>
          <p:nvPr/>
        </p:nvSpPr>
        <p:spPr>
          <a:xfrm>
            <a:off x="2927125" y="1265761"/>
            <a:ext cx="2430152" cy="215444"/>
          </a:xfrm>
          <a:prstGeom prst="rect">
            <a:avLst/>
          </a:prstGeom>
          <a:noFill/>
        </p:spPr>
        <p:txBody>
          <a:bodyPr wrap="none" lIns="0" tIns="0" rIns="0" bIns="0" rtlCol="0">
            <a:spAutoFit/>
          </a:bodyPr>
          <a:lstStyle/>
          <a:p>
            <a:r>
              <a:rPr lang="fr-FR" sz="1400" dirty="0">
                <a:solidFill>
                  <a:srgbClr val="0070C0"/>
                </a:solidFill>
                <a:latin typeface="Century Gothic" panose="020B0502020202020204" pitchFamily="34" charset="0"/>
              </a:rPr>
              <a:t>https://artisanatcorne.com/</a:t>
            </a:r>
          </a:p>
        </p:txBody>
      </p:sp>
      <p:sp>
        <p:nvSpPr>
          <p:cNvPr id="4" name="ZoneTexte 3">
            <a:extLst>
              <a:ext uri="{FF2B5EF4-FFF2-40B4-BE49-F238E27FC236}">
                <a16:creationId xmlns:a16="http://schemas.microsoft.com/office/drawing/2014/main" id="{AF77369F-FF59-940A-8884-C987CAE44D65}"/>
              </a:ext>
            </a:extLst>
          </p:cNvPr>
          <p:cNvSpPr txBox="1"/>
          <p:nvPr/>
        </p:nvSpPr>
        <p:spPr>
          <a:xfrm>
            <a:off x="2949299" y="693911"/>
            <a:ext cx="2478948" cy="553998"/>
          </a:xfrm>
          <a:prstGeom prst="rect">
            <a:avLst/>
          </a:prstGeom>
          <a:noFill/>
        </p:spPr>
        <p:txBody>
          <a:bodyPr wrap="none" lIns="0" tIns="0" rIns="0" bIns="0" rtlCol="0">
            <a:spAutoFit/>
          </a:bodyPr>
          <a:lstStyle/>
          <a:p>
            <a:pPr algn="ctr"/>
            <a:r>
              <a:rPr lang="fr-FR" b="1" dirty="0"/>
              <a:t>ARTISANAT SUR CORNE</a:t>
            </a:r>
          </a:p>
          <a:p>
            <a:pPr algn="ctr"/>
            <a:r>
              <a:rPr lang="fr-FR" dirty="0">
                <a:latin typeface="Century Gothic" panose="020B0502020202020204" pitchFamily="34" charset="0"/>
              </a:rPr>
              <a:t>Lizon</a:t>
            </a:r>
          </a:p>
        </p:txBody>
      </p:sp>
      <p:sp>
        <p:nvSpPr>
          <p:cNvPr id="6" name="ZoneTexte 5">
            <a:extLst>
              <a:ext uri="{FF2B5EF4-FFF2-40B4-BE49-F238E27FC236}">
                <a16:creationId xmlns:a16="http://schemas.microsoft.com/office/drawing/2014/main" id="{FF838FF7-3C8A-D9E2-9606-D113B22222FA}"/>
              </a:ext>
            </a:extLst>
          </p:cNvPr>
          <p:cNvSpPr txBox="1"/>
          <p:nvPr/>
        </p:nvSpPr>
        <p:spPr>
          <a:xfrm>
            <a:off x="1079837" y="4500000"/>
            <a:ext cx="5400000" cy="430887"/>
          </a:xfrm>
          <a:prstGeom prst="rect">
            <a:avLst/>
          </a:prstGeom>
          <a:noFill/>
        </p:spPr>
        <p:txBody>
          <a:bodyPr wrap="square" lIns="0" tIns="0" rIns="0" bIns="0" rtlCol="0">
            <a:spAutoFit/>
          </a:bodyPr>
          <a:lstStyle/>
          <a:p>
            <a:r>
              <a:rPr lang="fr-FR" sz="1350" dirty="0">
                <a:latin typeface="Century Gothic" panose="020B0502020202020204" pitchFamily="34" charset="0"/>
              </a:rPr>
              <a:t>Atelier familial créé en 1934. Les cornes utilisées proviennent exclusivement d'animaux d'élevages. </a:t>
            </a:r>
          </a:p>
        </p:txBody>
      </p:sp>
      <p:pic>
        <p:nvPicPr>
          <p:cNvPr id="14" name="Image 13" descr="Une image contenant personne, travail du métal, Outil-machine, outil">
            <a:extLst>
              <a:ext uri="{FF2B5EF4-FFF2-40B4-BE49-F238E27FC236}">
                <a16:creationId xmlns:a16="http://schemas.microsoft.com/office/drawing/2014/main" id="{89E31E9D-64F8-B610-2FC2-CE6DF22389C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079837" y="5030212"/>
            <a:ext cx="5400000" cy="2393272"/>
          </a:xfrm>
          <a:prstGeom prst="rect">
            <a:avLst/>
          </a:prstGeom>
        </p:spPr>
      </p:pic>
      <p:pic>
        <p:nvPicPr>
          <p:cNvPr id="16" name="Image 15" descr="Une image contenant Perle, Accessoire de mode, Bijoux, Fabrication de bijoux">
            <a:extLst>
              <a:ext uri="{FF2B5EF4-FFF2-40B4-BE49-F238E27FC236}">
                <a16:creationId xmlns:a16="http://schemas.microsoft.com/office/drawing/2014/main" id="{B50DBA7C-1E12-39CC-DDA7-E2AEBF2ACFF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0000" y="7992000"/>
            <a:ext cx="2938794" cy="2325917"/>
          </a:xfrm>
          <a:prstGeom prst="rect">
            <a:avLst/>
          </a:prstGeom>
        </p:spPr>
      </p:pic>
      <p:pic>
        <p:nvPicPr>
          <p:cNvPr id="18" name="Image 17" descr="Une image contenant peigne, intérieur&#10;&#10;Le contenu généré par l’IA peut être incorrect.">
            <a:extLst>
              <a:ext uri="{FF2B5EF4-FFF2-40B4-BE49-F238E27FC236}">
                <a16:creationId xmlns:a16="http://schemas.microsoft.com/office/drawing/2014/main" id="{CE9A5D81-A737-5AA9-B9A3-F4B811A90F73}"/>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4284000" y="9000000"/>
            <a:ext cx="2196000" cy="1334862"/>
          </a:xfrm>
          <a:prstGeom prst="rect">
            <a:avLst/>
          </a:prstGeom>
        </p:spPr>
      </p:pic>
      <p:pic>
        <p:nvPicPr>
          <p:cNvPr id="20" name="Image 19" descr="Une image contenant peigne, intérieur">
            <a:extLst>
              <a:ext uri="{FF2B5EF4-FFF2-40B4-BE49-F238E27FC236}">
                <a16:creationId xmlns:a16="http://schemas.microsoft.com/office/drawing/2014/main" id="{2F1F99AA-4CB9-F9D8-5E33-119EDD692676}"/>
              </a:ext>
            </a:extLst>
          </p:cNvPr>
          <p:cNvPicPr>
            <a:picLocks noChangeAspect="1"/>
          </p:cNvPicPr>
          <p:nvPr/>
        </p:nvPicPr>
        <p:blipFill>
          <a:blip r:embed="rId8" cstate="email">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4283675" y="7992000"/>
            <a:ext cx="2196000" cy="821516"/>
          </a:xfrm>
          <a:prstGeom prst="rect">
            <a:avLst/>
          </a:prstGeom>
        </p:spPr>
      </p:pic>
      <p:sp>
        <p:nvSpPr>
          <p:cNvPr id="3" name="ZoneTexte 2">
            <a:extLst>
              <a:ext uri="{FF2B5EF4-FFF2-40B4-BE49-F238E27FC236}">
                <a16:creationId xmlns:a16="http://schemas.microsoft.com/office/drawing/2014/main" id="{CCB7291C-229E-6ED1-52D8-B461A63115E5}"/>
              </a:ext>
            </a:extLst>
          </p:cNvPr>
          <p:cNvSpPr txBox="1"/>
          <p:nvPr/>
        </p:nvSpPr>
        <p:spPr>
          <a:xfrm>
            <a:off x="2998095" y="325785"/>
            <a:ext cx="2419252" cy="400110"/>
          </a:xfrm>
          <a:prstGeom prst="rect">
            <a:avLst/>
          </a:prstGeom>
          <a:noFill/>
        </p:spPr>
        <p:txBody>
          <a:bodyPr wrap="none" rtlCol="0">
            <a:spAutoFit/>
          </a:bodyPr>
          <a:lstStyle/>
          <a:p>
            <a:r>
              <a:rPr lang="fr-FR" sz="2000" b="1" dirty="0">
                <a:solidFill>
                  <a:srgbClr val="FF0000"/>
                </a:solidFill>
                <a:latin typeface="Century Gothic" panose="020B0502020202020204" pitchFamily="34" charset="0"/>
              </a:rPr>
              <a:t>DIMANCHE MATIN</a:t>
            </a:r>
          </a:p>
        </p:txBody>
      </p:sp>
    </p:spTree>
    <p:extLst>
      <p:ext uri="{BB962C8B-B14F-4D97-AF65-F5344CB8AC3E}">
        <p14:creationId xmlns:p14="http://schemas.microsoft.com/office/powerpoint/2010/main" val="1099826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Police, écriture manuscrite, ligne&#10;&#10;Le contenu généré par l’IA peut être incorrect.">
            <a:extLst>
              <a:ext uri="{FF2B5EF4-FFF2-40B4-BE49-F238E27FC236}">
                <a16:creationId xmlns:a16="http://schemas.microsoft.com/office/drawing/2014/main" id="{1919D55D-46E8-8F70-61C4-6D4D3509AF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836" y="359909"/>
            <a:ext cx="1766678" cy="900000"/>
          </a:xfrm>
          <a:prstGeom prst="rect">
            <a:avLst/>
          </a:prstGeom>
        </p:spPr>
      </p:pic>
      <p:pic>
        <p:nvPicPr>
          <p:cNvPr id="4" name="Image 3">
            <a:extLst>
              <a:ext uri="{FF2B5EF4-FFF2-40B4-BE49-F238E27FC236}">
                <a16:creationId xmlns:a16="http://schemas.microsoft.com/office/drawing/2014/main" id="{55C23804-004C-1C80-32DE-933F057D11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99837" y="378029"/>
            <a:ext cx="900000" cy="900000"/>
          </a:xfrm>
          <a:prstGeom prst="rect">
            <a:avLst/>
          </a:prstGeom>
        </p:spPr>
      </p:pic>
      <p:sp>
        <p:nvSpPr>
          <p:cNvPr id="5" name="ZoneTexte 4">
            <a:extLst>
              <a:ext uri="{FF2B5EF4-FFF2-40B4-BE49-F238E27FC236}">
                <a16:creationId xmlns:a16="http://schemas.microsoft.com/office/drawing/2014/main" id="{0D46EF7C-3769-B8F9-1242-FF4EADBFA73C}"/>
              </a:ext>
            </a:extLst>
          </p:cNvPr>
          <p:cNvSpPr txBox="1"/>
          <p:nvPr/>
        </p:nvSpPr>
        <p:spPr>
          <a:xfrm>
            <a:off x="4151393" y="873490"/>
            <a:ext cx="1001876" cy="276999"/>
          </a:xfrm>
          <a:prstGeom prst="rect">
            <a:avLst/>
          </a:prstGeom>
          <a:noFill/>
        </p:spPr>
        <p:txBody>
          <a:bodyPr wrap="none" lIns="0" tIns="0" rIns="0" bIns="0" rtlCol="0">
            <a:spAutoFit/>
          </a:bodyPr>
          <a:lstStyle/>
          <a:p>
            <a:pPr algn="r"/>
            <a:r>
              <a:rPr lang="fr-FR" dirty="0">
                <a:latin typeface="Century Gothic" panose="020B0502020202020204" pitchFamily="34" charset="0"/>
              </a:rPr>
              <a:t>Ravilloles</a:t>
            </a:r>
          </a:p>
        </p:txBody>
      </p:sp>
      <p:pic>
        <p:nvPicPr>
          <p:cNvPr id="7" name="Image 6" descr="Une image contenant Graphique, dessin humoristique, logo, Police&#10;&#10;Le contenu généré par l’IA peut être incorrect.">
            <a:extLst>
              <a:ext uri="{FF2B5EF4-FFF2-40B4-BE49-F238E27FC236}">
                <a16:creationId xmlns:a16="http://schemas.microsoft.com/office/drawing/2014/main" id="{DC105F7C-3D2A-B53B-462E-BC8FE186D4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33491" y="359906"/>
            <a:ext cx="1279684" cy="881415"/>
          </a:xfrm>
          <a:prstGeom prst="rect">
            <a:avLst/>
          </a:prstGeom>
        </p:spPr>
      </p:pic>
      <p:sp>
        <p:nvSpPr>
          <p:cNvPr id="8" name="ZoneTexte 7">
            <a:extLst>
              <a:ext uri="{FF2B5EF4-FFF2-40B4-BE49-F238E27FC236}">
                <a16:creationId xmlns:a16="http://schemas.microsoft.com/office/drawing/2014/main" id="{4735368C-3AC3-CED7-CECD-334F3A6D2CAC}"/>
              </a:ext>
            </a:extLst>
          </p:cNvPr>
          <p:cNvSpPr txBox="1"/>
          <p:nvPr/>
        </p:nvSpPr>
        <p:spPr>
          <a:xfrm>
            <a:off x="2136597" y="1489309"/>
            <a:ext cx="3286477" cy="307777"/>
          </a:xfrm>
          <a:prstGeom prst="rect">
            <a:avLst/>
          </a:prstGeom>
          <a:noFill/>
        </p:spPr>
        <p:txBody>
          <a:bodyPr wrap="none" rtlCol="0">
            <a:spAutoFit/>
          </a:bodyPr>
          <a:lstStyle/>
          <a:p>
            <a:r>
              <a:rPr lang="fr-FR" sz="1400" dirty="0">
                <a:solidFill>
                  <a:srgbClr val="002060"/>
                </a:solidFill>
                <a:latin typeface="Century Gothic" panose="020B0502020202020204" pitchFamily="34" charset="0"/>
              </a:rPr>
              <a:t>https://www.atelierdessavoirfaire.fr/</a:t>
            </a:r>
          </a:p>
        </p:txBody>
      </p:sp>
      <p:pic>
        <p:nvPicPr>
          <p:cNvPr id="11" name="Image 10" descr="Une image contenant en bois, étagère, intérieur, bois">
            <a:extLst>
              <a:ext uri="{FF2B5EF4-FFF2-40B4-BE49-F238E27FC236}">
                <a16:creationId xmlns:a16="http://schemas.microsoft.com/office/drawing/2014/main" id="{5BFEB288-AD65-7961-8855-686BFC05A7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6483" y="5673378"/>
            <a:ext cx="2711358" cy="3709631"/>
          </a:xfrm>
          <a:prstGeom prst="rect">
            <a:avLst/>
          </a:prstGeom>
        </p:spPr>
      </p:pic>
      <p:pic>
        <p:nvPicPr>
          <p:cNvPr id="14" name="Image 13" descr="Une image contenant Pièce auto, machine, roue, rotor">
            <a:extLst>
              <a:ext uri="{FF2B5EF4-FFF2-40B4-BE49-F238E27FC236}">
                <a16:creationId xmlns:a16="http://schemas.microsoft.com/office/drawing/2014/main" id="{5D0AF903-15A0-958A-0E36-C93BA1F7DC8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73933" y="5683208"/>
            <a:ext cx="2880000" cy="1927500"/>
          </a:xfrm>
          <a:prstGeom prst="rect">
            <a:avLst/>
          </a:prstGeom>
        </p:spPr>
      </p:pic>
      <p:pic>
        <p:nvPicPr>
          <p:cNvPr id="16" name="Image 15" descr="Une image contenant personne, intérieur, outil, artisan&#10;&#10;Le contenu généré par l’IA peut être incorrect.">
            <a:extLst>
              <a:ext uri="{FF2B5EF4-FFF2-40B4-BE49-F238E27FC236}">
                <a16:creationId xmlns:a16="http://schemas.microsoft.com/office/drawing/2014/main" id="{338F3485-83A4-763C-3353-3FCE50DC0C91}"/>
              </a:ext>
            </a:extLst>
          </p:cNvPr>
          <p:cNvPicPr>
            <a:picLocks noChangeAspect="1"/>
          </p:cNvPicPr>
          <p:nvPr/>
        </p:nvPicPr>
        <p:blipFill>
          <a:blip r:embed="rId7" cstate="email">
            <a:extLst>
              <a:ext uri="{28A0092B-C50C-407E-A947-70E740481C1C}">
                <a14:useLocalDpi xmlns:a14="http://schemas.microsoft.com/office/drawing/2010/main"/>
              </a:ext>
            </a:extLst>
          </a:blip>
          <a:srcRect t="8005"/>
          <a:stretch>
            <a:fillRect/>
          </a:stretch>
        </p:blipFill>
        <p:spPr>
          <a:xfrm>
            <a:off x="1199884" y="2008366"/>
            <a:ext cx="5159907" cy="3336022"/>
          </a:xfrm>
          <a:prstGeom prst="rect">
            <a:avLst/>
          </a:prstGeom>
        </p:spPr>
      </p:pic>
      <p:pic>
        <p:nvPicPr>
          <p:cNvPr id="18" name="Image 17">
            <a:extLst>
              <a:ext uri="{FF2B5EF4-FFF2-40B4-BE49-F238E27FC236}">
                <a16:creationId xmlns:a16="http://schemas.microsoft.com/office/drawing/2014/main" id="{DF58E509-DA12-D2FE-C280-E8A513539A3C}"/>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3823839" y="7939698"/>
            <a:ext cx="2880000" cy="1443311"/>
          </a:xfrm>
          <a:prstGeom prst="rect">
            <a:avLst/>
          </a:prstGeom>
        </p:spPr>
      </p:pic>
      <p:sp>
        <p:nvSpPr>
          <p:cNvPr id="19" name="ZoneTexte 18">
            <a:extLst>
              <a:ext uri="{FF2B5EF4-FFF2-40B4-BE49-F238E27FC236}">
                <a16:creationId xmlns:a16="http://schemas.microsoft.com/office/drawing/2014/main" id="{F4672ED9-F835-3A7B-7A69-C62F65C7BED8}"/>
              </a:ext>
            </a:extLst>
          </p:cNvPr>
          <p:cNvSpPr txBox="1"/>
          <p:nvPr/>
        </p:nvSpPr>
        <p:spPr>
          <a:xfrm>
            <a:off x="672924" y="9667453"/>
            <a:ext cx="6202019" cy="646331"/>
          </a:xfrm>
          <a:prstGeom prst="rect">
            <a:avLst/>
          </a:prstGeom>
          <a:noFill/>
        </p:spPr>
        <p:txBody>
          <a:bodyPr wrap="none" lIns="0" tIns="0" rIns="0" bIns="0" rtlCol="0">
            <a:spAutoFit/>
          </a:bodyPr>
          <a:lstStyle/>
          <a:p>
            <a:r>
              <a:rPr lang="fr-FR" sz="1400" dirty="0">
                <a:latin typeface="Century Gothic" panose="020B0502020202020204" pitchFamily="34" charset="0"/>
              </a:rPr>
              <a:t>Le musée de l’Atelier des savoir-faire réunit des espaces d’expositions,</a:t>
            </a:r>
          </a:p>
          <a:p>
            <a:r>
              <a:rPr lang="fr-FR" sz="1400" dirty="0">
                <a:latin typeface="Century Gothic" panose="020B0502020202020204" pitchFamily="34" charset="0"/>
              </a:rPr>
              <a:t>de démonstrations et de transmission dédié à l’artisanat du haut-jura et</a:t>
            </a:r>
          </a:p>
          <a:p>
            <a:r>
              <a:rPr lang="fr-FR" sz="1400" dirty="0">
                <a:latin typeface="Century Gothic" panose="020B0502020202020204" pitchFamily="34" charset="0"/>
              </a:rPr>
              <a:t>à l’artisanat d’art contemporain.</a:t>
            </a:r>
          </a:p>
        </p:txBody>
      </p:sp>
      <p:sp>
        <p:nvSpPr>
          <p:cNvPr id="3" name="ZoneTexte 2">
            <a:extLst>
              <a:ext uri="{FF2B5EF4-FFF2-40B4-BE49-F238E27FC236}">
                <a16:creationId xmlns:a16="http://schemas.microsoft.com/office/drawing/2014/main" id="{8293462C-E0A8-A52C-B994-FA53595B7F32}"/>
              </a:ext>
            </a:extLst>
          </p:cNvPr>
          <p:cNvSpPr txBox="1"/>
          <p:nvPr/>
        </p:nvSpPr>
        <p:spPr>
          <a:xfrm>
            <a:off x="4151393" y="564495"/>
            <a:ext cx="716543" cy="276999"/>
          </a:xfrm>
          <a:prstGeom prst="rect">
            <a:avLst/>
          </a:prstGeom>
          <a:noFill/>
        </p:spPr>
        <p:txBody>
          <a:bodyPr wrap="none" lIns="0" tIns="0" rIns="0" bIns="0" rtlCol="0">
            <a:spAutoFit/>
          </a:bodyPr>
          <a:lstStyle/>
          <a:p>
            <a:pPr algn="r"/>
            <a:r>
              <a:rPr lang="fr-FR" b="1" dirty="0">
                <a:latin typeface="Century Gothic" panose="020B0502020202020204" pitchFamily="34" charset="0"/>
              </a:rPr>
              <a:t>MUSÉE</a:t>
            </a:r>
          </a:p>
        </p:txBody>
      </p:sp>
    </p:spTree>
    <p:extLst>
      <p:ext uri="{BB962C8B-B14F-4D97-AF65-F5344CB8AC3E}">
        <p14:creationId xmlns:p14="http://schemas.microsoft.com/office/powerpoint/2010/main" val="3286442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meubles, intérieur, table, en bois&#10;&#10;Le contenu généré par l’IA peut être incorrect.">
            <a:extLst>
              <a:ext uri="{FF2B5EF4-FFF2-40B4-BE49-F238E27FC236}">
                <a16:creationId xmlns:a16="http://schemas.microsoft.com/office/drawing/2014/main" id="{BEDA09FC-FE58-23C3-1397-4FA152AF0F1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59837" y="4379543"/>
            <a:ext cx="2520000" cy="2156367"/>
          </a:xfrm>
          <a:prstGeom prst="rect">
            <a:avLst/>
          </a:prstGeom>
        </p:spPr>
      </p:pic>
      <p:sp>
        <p:nvSpPr>
          <p:cNvPr id="2" name="ZoneTexte 1">
            <a:extLst>
              <a:ext uri="{FF2B5EF4-FFF2-40B4-BE49-F238E27FC236}">
                <a16:creationId xmlns:a16="http://schemas.microsoft.com/office/drawing/2014/main" id="{54C33515-A730-F65A-E94A-991A214C4839}"/>
              </a:ext>
            </a:extLst>
          </p:cNvPr>
          <p:cNvSpPr txBox="1"/>
          <p:nvPr/>
        </p:nvSpPr>
        <p:spPr>
          <a:xfrm>
            <a:off x="3091069" y="798708"/>
            <a:ext cx="2244204" cy="307777"/>
          </a:xfrm>
          <a:prstGeom prst="rect">
            <a:avLst/>
          </a:prstGeom>
          <a:noFill/>
        </p:spPr>
        <p:txBody>
          <a:bodyPr wrap="none" lIns="0" tIns="0" rIns="0" bIns="0" rtlCol="0">
            <a:spAutoFit/>
          </a:bodyPr>
          <a:lstStyle/>
          <a:p>
            <a:pPr algn="ctr"/>
            <a:r>
              <a:rPr lang="fr-FR" sz="2000" b="1" dirty="0">
                <a:latin typeface="Century Gothic" panose="020B0502020202020204" pitchFamily="34" charset="0"/>
              </a:rPr>
              <a:t>FORT DES ROUSSES</a:t>
            </a:r>
          </a:p>
        </p:txBody>
      </p:sp>
      <p:pic>
        <p:nvPicPr>
          <p:cNvPr id="4" name="Image 3" descr="Une image contenant texte, Police, écriture manuscrite, ligne&#10;&#10;Le contenu généré par l’IA peut être incorrect.">
            <a:extLst>
              <a:ext uri="{FF2B5EF4-FFF2-40B4-BE49-F238E27FC236}">
                <a16:creationId xmlns:a16="http://schemas.microsoft.com/office/drawing/2014/main" id="{0BC09CD3-A84A-086E-F7DC-1C91BFC790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839" y="359906"/>
            <a:ext cx="1766668" cy="900000"/>
          </a:xfrm>
          <a:prstGeom prst="rect">
            <a:avLst/>
          </a:prstGeom>
        </p:spPr>
      </p:pic>
      <p:pic>
        <p:nvPicPr>
          <p:cNvPr id="6" name="Image 5">
            <a:extLst>
              <a:ext uri="{FF2B5EF4-FFF2-40B4-BE49-F238E27FC236}">
                <a16:creationId xmlns:a16="http://schemas.microsoft.com/office/drawing/2014/main" id="{2C0BCD43-3512-3FA3-FC9E-F831946F15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99836" y="359906"/>
            <a:ext cx="900000" cy="900000"/>
          </a:xfrm>
          <a:prstGeom prst="rect">
            <a:avLst/>
          </a:prstGeom>
        </p:spPr>
      </p:pic>
      <p:pic>
        <p:nvPicPr>
          <p:cNvPr id="8" name="Image 7" descr="Une image contenant texte, capture d’écran, Police&#10;&#10;Le contenu généré par l’IA peut être incorrect.">
            <a:extLst>
              <a:ext uri="{FF2B5EF4-FFF2-40B4-BE49-F238E27FC236}">
                <a16:creationId xmlns:a16="http://schemas.microsoft.com/office/drawing/2014/main" id="{C63EECC6-8874-D455-D586-6D9A60692BE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165639" y="1620569"/>
            <a:ext cx="4034198" cy="4915341"/>
          </a:xfrm>
          <a:prstGeom prst="rect">
            <a:avLst/>
          </a:prstGeom>
        </p:spPr>
      </p:pic>
      <p:pic>
        <p:nvPicPr>
          <p:cNvPr id="15" name="Image 14" descr="Une image contenant plein air, neige, ciel, hiver&#10;&#10;Le contenu généré par l’IA peut être incorrect.">
            <a:extLst>
              <a:ext uri="{FF2B5EF4-FFF2-40B4-BE49-F238E27FC236}">
                <a16:creationId xmlns:a16="http://schemas.microsoft.com/office/drawing/2014/main" id="{282161E6-F61B-BB94-8650-73DE32CA53D7}"/>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359837" y="1620569"/>
            <a:ext cx="2520000" cy="2478340"/>
          </a:xfrm>
          <a:prstGeom prst="rect">
            <a:avLst/>
          </a:prstGeom>
        </p:spPr>
      </p:pic>
      <p:pic>
        <p:nvPicPr>
          <p:cNvPr id="19" name="Image 18" descr="Une image contenant intérieur, cave, léger&#10;&#10;Le contenu généré par l’IA peut être incorrect.">
            <a:extLst>
              <a:ext uri="{FF2B5EF4-FFF2-40B4-BE49-F238E27FC236}">
                <a16:creationId xmlns:a16="http://schemas.microsoft.com/office/drawing/2014/main" id="{3A30A5E9-FC1B-0857-CFEC-9E2F67EC6823}"/>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145620" y="7203882"/>
            <a:ext cx="5168928" cy="3128024"/>
          </a:xfrm>
          <a:prstGeom prst="rect">
            <a:avLst/>
          </a:prstGeom>
        </p:spPr>
      </p:pic>
      <p:sp>
        <p:nvSpPr>
          <p:cNvPr id="3" name="ZoneTexte 2">
            <a:extLst>
              <a:ext uri="{FF2B5EF4-FFF2-40B4-BE49-F238E27FC236}">
                <a16:creationId xmlns:a16="http://schemas.microsoft.com/office/drawing/2014/main" id="{F45B2F41-D2C4-BFDF-E0D4-9ECE6EC0E37D}"/>
              </a:ext>
            </a:extLst>
          </p:cNvPr>
          <p:cNvSpPr txBox="1"/>
          <p:nvPr/>
        </p:nvSpPr>
        <p:spPr>
          <a:xfrm>
            <a:off x="2094860" y="6716007"/>
            <a:ext cx="3270447" cy="307777"/>
          </a:xfrm>
          <a:prstGeom prst="rect">
            <a:avLst/>
          </a:prstGeom>
          <a:noFill/>
        </p:spPr>
        <p:txBody>
          <a:bodyPr wrap="none" rtlCol="0">
            <a:spAutoFit/>
          </a:bodyPr>
          <a:lstStyle/>
          <a:p>
            <a:r>
              <a:rPr lang="fr-FR" sz="1400" dirty="0">
                <a:solidFill>
                  <a:srgbClr val="002060"/>
                </a:solidFill>
                <a:latin typeface="Century Gothic" panose="020B0502020202020204" pitchFamily="34" charset="0"/>
                <a:hlinkClick r:id="rId8">
                  <a:extLst>
                    <a:ext uri="{A12FA001-AC4F-418D-AE19-62706E023703}">
                      <ahyp:hlinkClr xmlns:ahyp="http://schemas.microsoft.com/office/drawing/2018/hyperlinkcolor" val="tx"/>
                    </a:ext>
                  </a:extLst>
                </a:hlinkClick>
              </a:rPr>
              <a:t>https://www.fort-des-rousses.com/fr</a:t>
            </a:r>
            <a:endParaRPr lang="fr-FR" sz="1400" dirty="0">
              <a:solidFill>
                <a:srgbClr val="002060"/>
              </a:solidFill>
              <a:latin typeface="Century Gothic" panose="020B0502020202020204" pitchFamily="34" charset="0"/>
            </a:endParaRPr>
          </a:p>
        </p:txBody>
      </p:sp>
      <p:sp>
        <p:nvSpPr>
          <p:cNvPr id="7" name="ZoneTexte 6">
            <a:extLst>
              <a:ext uri="{FF2B5EF4-FFF2-40B4-BE49-F238E27FC236}">
                <a16:creationId xmlns:a16="http://schemas.microsoft.com/office/drawing/2014/main" id="{CBCF5BC1-3212-98EA-FA5E-F9D8BA3D3E9E}"/>
              </a:ext>
            </a:extLst>
          </p:cNvPr>
          <p:cNvSpPr txBox="1"/>
          <p:nvPr/>
        </p:nvSpPr>
        <p:spPr>
          <a:xfrm>
            <a:off x="2879837" y="350614"/>
            <a:ext cx="2851743" cy="307777"/>
          </a:xfrm>
          <a:prstGeom prst="rect">
            <a:avLst/>
          </a:prstGeom>
          <a:noFill/>
        </p:spPr>
        <p:txBody>
          <a:bodyPr wrap="none" lIns="0" tIns="0" rIns="0" bIns="0" rtlCol="0">
            <a:spAutoFit/>
          </a:bodyPr>
          <a:lstStyle/>
          <a:p>
            <a:r>
              <a:rPr lang="fr-FR" sz="2000" b="1" dirty="0">
                <a:solidFill>
                  <a:srgbClr val="FF0000"/>
                </a:solidFill>
                <a:latin typeface="Century Gothic" panose="020B0502020202020204" pitchFamily="34" charset="0"/>
              </a:rPr>
              <a:t>DIMANCHE APRES-MIDI</a:t>
            </a:r>
          </a:p>
        </p:txBody>
      </p:sp>
    </p:spTree>
    <p:extLst>
      <p:ext uri="{BB962C8B-B14F-4D97-AF65-F5344CB8AC3E}">
        <p14:creationId xmlns:p14="http://schemas.microsoft.com/office/powerpoint/2010/main" val="3763440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8C4F447-3C33-003F-72FA-32D657D0DF7F}"/>
              </a:ext>
            </a:extLst>
          </p:cNvPr>
          <p:cNvSpPr txBox="1"/>
          <p:nvPr/>
        </p:nvSpPr>
        <p:spPr>
          <a:xfrm>
            <a:off x="2617823" y="499342"/>
            <a:ext cx="3170740" cy="621127"/>
          </a:xfrm>
          <a:prstGeom prst="rect">
            <a:avLst/>
          </a:prstGeom>
          <a:noFill/>
        </p:spPr>
        <p:txBody>
          <a:bodyPr wrap="none" lIns="0" tIns="0" rIns="0" bIns="36000" rtlCol="0">
            <a:spAutoFit/>
          </a:bodyPr>
          <a:lstStyle/>
          <a:p>
            <a:pPr algn="ctr"/>
            <a:r>
              <a:rPr lang="fr-FR" sz="2000" b="1" dirty="0">
                <a:latin typeface="Century Gothic" panose="020B0502020202020204" pitchFamily="34" charset="0"/>
              </a:rPr>
              <a:t>MUSÉE DE LA BOISSELLERIE</a:t>
            </a:r>
          </a:p>
          <a:p>
            <a:pPr algn="ctr"/>
            <a:r>
              <a:rPr lang="fr-FR" dirty="0">
                <a:latin typeface="Century Gothic" panose="020B0502020202020204" pitchFamily="34" charset="0"/>
              </a:rPr>
              <a:t>Bois d’Amont</a:t>
            </a:r>
          </a:p>
        </p:txBody>
      </p:sp>
      <p:pic>
        <p:nvPicPr>
          <p:cNvPr id="3" name="Image 2" descr="Une image contenant texte, Police, écriture manuscrite, ligne&#10;&#10;Le contenu généré par l’IA peut être incorrect.">
            <a:extLst>
              <a:ext uri="{FF2B5EF4-FFF2-40B4-BE49-F238E27FC236}">
                <a16:creationId xmlns:a16="http://schemas.microsoft.com/office/drawing/2014/main" id="{916B79D2-74B6-9149-7F58-D95243A089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9718" y="359906"/>
            <a:ext cx="1766668" cy="900000"/>
          </a:xfrm>
          <a:prstGeom prst="rect">
            <a:avLst/>
          </a:prstGeom>
        </p:spPr>
      </p:pic>
      <p:pic>
        <p:nvPicPr>
          <p:cNvPr id="5" name="Image 4">
            <a:extLst>
              <a:ext uri="{FF2B5EF4-FFF2-40B4-BE49-F238E27FC236}">
                <a16:creationId xmlns:a16="http://schemas.microsoft.com/office/drawing/2014/main" id="{24B49971-4A69-A8A0-FA44-DA2758A37F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0000" y="360000"/>
            <a:ext cx="900000" cy="900000"/>
          </a:xfrm>
          <a:prstGeom prst="rect">
            <a:avLst/>
          </a:prstGeom>
        </p:spPr>
      </p:pic>
      <p:pic>
        <p:nvPicPr>
          <p:cNvPr id="7" name="Image 6" descr="Une image contenant texte, dessin, lettre, écriture manuscrite&#10;&#10;Le contenu généré par l’IA peut être incorrect.">
            <a:extLst>
              <a:ext uri="{FF2B5EF4-FFF2-40B4-BE49-F238E27FC236}">
                <a16:creationId xmlns:a16="http://schemas.microsoft.com/office/drawing/2014/main" id="{6D28131B-1536-4516-5A73-37945E6E2B1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59674" y="8651358"/>
            <a:ext cx="1171030" cy="1680455"/>
          </a:xfrm>
          <a:prstGeom prst="rect">
            <a:avLst/>
          </a:prstGeom>
        </p:spPr>
      </p:pic>
      <p:pic>
        <p:nvPicPr>
          <p:cNvPr id="9" name="Image 8" descr="Une image contenant texte, lettre, journal&#10;&#10;Le contenu généré par l’IA peut être incorrect.">
            <a:extLst>
              <a:ext uri="{FF2B5EF4-FFF2-40B4-BE49-F238E27FC236}">
                <a16:creationId xmlns:a16="http://schemas.microsoft.com/office/drawing/2014/main" id="{92E905FE-81BD-6D66-D8E9-D6BC5732A3A9}"/>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59674" y="1354943"/>
            <a:ext cx="6840000" cy="6974250"/>
          </a:xfrm>
          <a:prstGeom prst="rect">
            <a:avLst/>
          </a:prstGeom>
        </p:spPr>
      </p:pic>
      <p:sp>
        <p:nvSpPr>
          <p:cNvPr id="8" name="ZoneTexte 7">
            <a:extLst>
              <a:ext uri="{FF2B5EF4-FFF2-40B4-BE49-F238E27FC236}">
                <a16:creationId xmlns:a16="http://schemas.microsoft.com/office/drawing/2014/main" id="{DC8493C0-D4FA-192D-C1A9-B263A58F1397}"/>
              </a:ext>
            </a:extLst>
          </p:cNvPr>
          <p:cNvSpPr txBox="1"/>
          <p:nvPr/>
        </p:nvSpPr>
        <p:spPr>
          <a:xfrm>
            <a:off x="1903307" y="9039151"/>
            <a:ext cx="5296367" cy="1292662"/>
          </a:xfrm>
          <a:prstGeom prst="rect">
            <a:avLst/>
          </a:prstGeom>
          <a:noFill/>
        </p:spPr>
        <p:txBody>
          <a:bodyPr wrap="square" lIns="0" tIns="0" rIns="0" bIns="0" rtlCol="0">
            <a:spAutoFit/>
          </a:bodyPr>
          <a:lstStyle/>
          <a:p>
            <a:r>
              <a:rPr lang="fr-FR" sz="1400" dirty="0">
                <a:latin typeface="Century Gothic" panose="020B0502020202020204" pitchFamily="34" charset="0"/>
              </a:rPr>
              <a:t>Au musée de la Boissellerie, adhérent de l’ASMJ, l’héritage artisanal rencontre l’innovation durable. Notre dernière avancée : l’installation d’une micro-centrale hydroélectrique équipée de deux turbines Léopard de 2,2 kW de chez Turbiwatt, ainsi qu’une turbine fontaine de 1,5 kW et une roue à aubes, alimentées par l’Orbe. </a:t>
            </a:r>
          </a:p>
        </p:txBody>
      </p:sp>
      <p:sp>
        <p:nvSpPr>
          <p:cNvPr id="4" name="ZoneTexte 3">
            <a:extLst>
              <a:ext uri="{FF2B5EF4-FFF2-40B4-BE49-F238E27FC236}">
                <a16:creationId xmlns:a16="http://schemas.microsoft.com/office/drawing/2014/main" id="{4DCE26C6-4360-E12D-DA1C-C69FD6320B31}"/>
              </a:ext>
            </a:extLst>
          </p:cNvPr>
          <p:cNvSpPr txBox="1"/>
          <p:nvPr/>
        </p:nvSpPr>
        <p:spPr>
          <a:xfrm>
            <a:off x="2646567" y="8651358"/>
            <a:ext cx="3557064" cy="215444"/>
          </a:xfrm>
          <a:prstGeom prst="rect">
            <a:avLst/>
          </a:prstGeom>
          <a:noFill/>
        </p:spPr>
        <p:txBody>
          <a:bodyPr wrap="none" lIns="0" tIns="0" rIns="0" bIns="0" rtlCol="0">
            <a:spAutoFit/>
          </a:bodyPr>
          <a:lstStyle/>
          <a:p>
            <a:r>
              <a:rPr lang="fr-FR" sz="1400" dirty="0">
                <a:solidFill>
                  <a:srgbClr val="002060"/>
                </a:solidFill>
                <a:latin typeface="Century Gothic" panose="020B0502020202020204" pitchFamily="34" charset="0"/>
              </a:rPr>
              <a:t>https://www.museedelaboissellerie.com/</a:t>
            </a:r>
          </a:p>
        </p:txBody>
      </p:sp>
    </p:spTree>
    <p:extLst>
      <p:ext uri="{BB962C8B-B14F-4D97-AF65-F5344CB8AC3E}">
        <p14:creationId xmlns:p14="http://schemas.microsoft.com/office/powerpoint/2010/main" val="735315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lein air, ciel, arbre, bâtiment&#10;&#10;Le contenu généré par l’IA peut être incorrect.">
            <a:extLst>
              <a:ext uri="{FF2B5EF4-FFF2-40B4-BE49-F238E27FC236}">
                <a16:creationId xmlns:a16="http://schemas.microsoft.com/office/drawing/2014/main" id="{8FC532FD-48AE-EBD1-719C-7106060DE88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313508" y="1417658"/>
            <a:ext cx="4932657" cy="2667181"/>
          </a:xfrm>
          <a:prstGeom prst="rect">
            <a:avLst/>
          </a:prstGeom>
        </p:spPr>
      </p:pic>
      <p:pic>
        <p:nvPicPr>
          <p:cNvPr id="5" name="Image 4" descr="Une image contenant plein air, chute d’eau, ciel, arbre&#10;&#10;Le contenu généré par l’IA peut être incorrect.">
            <a:extLst>
              <a:ext uri="{FF2B5EF4-FFF2-40B4-BE49-F238E27FC236}">
                <a16:creationId xmlns:a16="http://schemas.microsoft.com/office/drawing/2014/main" id="{F3C007FA-6733-2F08-9E94-8D5B7C6914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837" y="6484407"/>
            <a:ext cx="6840000" cy="3847499"/>
          </a:xfrm>
          <a:prstGeom prst="rect">
            <a:avLst/>
          </a:prstGeom>
        </p:spPr>
      </p:pic>
      <p:pic>
        <p:nvPicPr>
          <p:cNvPr id="9" name="Image 8" descr="Une image contenant texte, Police, écriture manuscrite, ligne&#10;&#10;Le contenu généré par l’IA peut être incorrect.">
            <a:extLst>
              <a:ext uri="{FF2B5EF4-FFF2-40B4-BE49-F238E27FC236}">
                <a16:creationId xmlns:a16="http://schemas.microsoft.com/office/drawing/2014/main" id="{D9D06588-4F94-E1DE-A92A-1B9B7D21FE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9842" y="359906"/>
            <a:ext cx="1766665" cy="900000"/>
          </a:xfrm>
          <a:prstGeom prst="rect">
            <a:avLst/>
          </a:prstGeom>
        </p:spPr>
      </p:pic>
      <p:pic>
        <p:nvPicPr>
          <p:cNvPr id="10" name="Image 9">
            <a:extLst>
              <a:ext uri="{FF2B5EF4-FFF2-40B4-BE49-F238E27FC236}">
                <a16:creationId xmlns:a16="http://schemas.microsoft.com/office/drawing/2014/main" id="{E40A38DC-1325-23EE-72C3-4CB9D18CAA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2007" y="359906"/>
            <a:ext cx="900000" cy="900000"/>
          </a:xfrm>
          <a:prstGeom prst="rect">
            <a:avLst/>
          </a:prstGeom>
        </p:spPr>
      </p:pic>
      <p:sp>
        <p:nvSpPr>
          <p:cNvPr id="4" name="ZoneTexte 3">
            <a:extLst>
              <a:ext uri="{FF2B5EF4-FFF2-40B4-BE49-F238E27FC236}">
                <a16:creationId xmlns:a16="http://schemas.microsoft.com/office/drawing/2014/main" id="{316FCADA-25C2-0761-1241-D19ACD102E79}"/>
              </a:ext>
            </a:extLst>
          </p:cNvPr>
          <p:cNvSpPr txBox="1"/>
          <p:nvPr/>
        </p:nvSpPr>
        <p:spPr>
          <a:xfrm>
            <a:off x="2616828" y="710317"/>
            <a:ext cx="3334246" cy="584775"/>
          </a:xfrm>
          <a:prstGeom prst="rect">
            <a:avLst/>
          </a:prstGeom>
          <a:noFill/>
        </p:spPr>
        <p:txBody>
          <a:bodyPr wrap="none" lIns="0" tIns="0" rIns="0" bIns="0" rtlCol="0">
            <a:spAutoFit/>
          </a:bodyPr>
          <a:lstStyle/>
          <a:p>
            <a:r>
              <a:rPr lang="fr-FR" sz="2000" b="1" dirty="0">
                <a:latin typeface="Century Gothic" panose="020B0502020202020204" pitchFamily="34" charset="0"/>
              </a:rPr>
              <a:t>MOULIN DES TRUITES BLEUES</a:t>
            </a:r>
          </a:p>
          <a:p>
            <a:pPr algn="ctr"/>
            <a:r>
              <a:rPr lang="fr-FR" dirty="0">
                <a:latin typeface="Century Gothic" panose="020B0502020202020204" pitchFamily="34" charset="0"/>
              </a:rPr>
              <a:t>Fort-du-Plasne </a:t>
            </a:r>
            <a:endParaRPr lang="fr-FR" b="1" dirty="0">
              <a:latin typeface="Century Gothic" panose="020B0502020202020204" pitchFamily="34" charset="0"/>
            </a:endParaRPr>
          </a:p>
        </p:txBody>
      </p:sp>
      <p:sp>
        <p:nvSpPr>
          <p:cNvPr id="7" name="ZoneTexte 6">
            <a:extLst>
              <a:ext uri="{FF2B5EF4-FFF2-40B4-BE49-F238E27FC236}">
                <a16:creationId xmlns:a16="http://schemas.microsoft.com/office/drawing/2014/main" id="{B00F55BB-6DF8-2A92-C2D2-60EEBDC6FDDB}"/>
              </a:ext>
            </a:extLst>
          </p:cNvPr>
          <p:cNvSpPr txBox="1"/>
          <p:nvPr/>
        </p:nvSpPr>
        <p:spPr>
          <a:xfrm>
            <a:off x="359835" y="4207405"/>
            <a:ext cx="6840000" cy="2154436"/>
          </a:xfrm>
          <a:prstGeom prst="rect">
            <a:avLst/>
          </a:prstGeom>
          <a:noFill/>
        </p:spPr>
        <p:txBody>
          <a:bodyPr wrap="square" lIns="0" tIns="0" rIns="0" bIns="0">
            <a:spAutoFit/>
          </a:bodyPr>
          <a:lstStyle/>
          <a:p>
            <a:r>
              <a:rPr lang="fr-FR" sz="1400" dirty="0">
                <a:latin typeface="Century Gothic" panose="020B0502020202020204" pitchFamily="34" charset="0"/>
              </a:rPr>
              <a:t>Moulin fondé en titre. En 1867 Il y avait 7 roues. le Moulin fabriquait de la farine.  Il y avait une ribe pour le broyage du chanvre et une scierie. Vers 1919 une turbine avec conduite forcée de 600 est installée. En 1957 la scierie s’arrête et en 1964 elle devient hôtel et restaurant. </a:t>
            </a:r>
          </a:p>
          <a:p>
            <a:r>
              <a:rPr lang="fr-FR" sz="1400" dirty="0">
                <a:latin typeface="Century Gothic" panose="020B0502020202020204" pitchFamily="34" charset="0"/>
              </a:rPr>
              <a:t>En aval des Truites Bleues, sur le même site, il y avait une autre scierie et une forge. On y fabriquait des faux fonds pour séparer les fromages de 5/10</a:t>
            </a:r>
            <a:r>
              <a:rPr lang="fr-FR" sz="1400" baseline="30000" dirty="0">
                <a:latin typeface="Century Gothic" panose="020B0502020202020204" pitchFamily="34" charset="0"/>
              </a:rPr>
              <a:t>ème</a:t>
            </a:r>
            <a:r>
              <a:rPr lang="fr-FR" sz="1400" dirty="0">
                <a:latin typeface="Century Gothic" panose="020B0502020202020204" pitchFamily="34" charset="0"/>
              </a:rPr>
              <a:t> à </a:t>
            </a:r>
          </a:p>
          <a:p>
            <a:r>
              <a:rPr lang="fr-FR" sz="1400" dirty="0">
                <a:latin typeface="Century Gothic" panose="020B0502020202020204" pitchFamily="34" charset="0"/>
              </a:rPr>
              <a:t>5 mm d’épaisseur.</a:t>
            </a:r>
          </a:p>
          <a:p>
            <a:r>
              <a:rPr lang="fr-FR" sz="1400" dirty="0">
                <a:latin typeface="Century Gothic" panose="020B0502020202020204" pitchFamily="34" charset="0"/>
              </a:rPr>
              <a:t>Philippe Balland, adhérent ASMJ, rachète les Truites Bleues en 2024 pour faire des gites et installe  une turbine osseberger neuve (conduite acier de 800, pmb de 196 kW, chute de 11,40 m ,87 ls de débit réservé). </a:t>
            </a:r>
          </a:p>
        </p:txBody>
      </p:sp>
      <p:sp>
        <p:nvSpPr>
          <p:cNvPr id="2" name="ZoneTexte 1">
            <a:extLst>
              <a:ext uri="{FF2B5EF4-FFF2-40B4-BE49-F238E27FC236}">
                <a16:creationId xmlns:a16="http://schemas.microsoft.com/office/drawing/2014/main" id="{0F9F4985-BF99-3302-7C6F-8D07FA65DAD8}"/>
              </a:ext>
            </a:extLst>
          </p:cNvPr>
          <p:cNvSpPr txBox="1"/>
          <p:nvPr/>
        </p:nvSpPr>
        <p:spPr>
          <a:xfrm>
            <a:off x="3314048" y="332852"/>
            <a:ext cx="1760418" cy="400110"/>
          </a:xfrm>
          <a:prstGeom prst="rect">
            <a:avLst/>
          </a:prstGeom>
          <a:noFill/>
        </p:spPr>
        <p:txBody>
          <a:bodyPr wrap="none" rtlCol="0">
            <a:spAutoFit/>
          </a:bodyPr>
          <a:lstStyle/>
          <a:p>
            <a:r>
              <a:rPr lang="fr-FR" sz="2000" b="1" dirty="0">
                <a:solidFill>
                  <a:srgbClr val="FF0000"/>
                </a:solidFill>
                <a:latin typeface="Century Gothic" panose="020B0502020202020204" pitchFamily="34" charset="0"/>
              </a:rPr>
              <a:t>LUNDI MATIN</a:t>
            </a:r>
          </a:p>
        </p:txBody>
      </p:sp>
      <p:pic>
        <p:nvPicPr>
          <p:cNvPr id="11" name="Image 10">
            <a:extLst>
              <a:ext uri="{FF2B5EF4-FFF2-40B4-BE49-F238E27FC236}">
                <a16:creationId xmlns:a16="http://schemas.microsoft.com/office/drawing/2014/main" id="{13C5EC37-9A8A-31FA-F81C-53249B8628E4}"/>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45147" y="8814881"/>
            <a:ext cx="2495233" cy="1386840"/>
          </a:xfrm>
          <a:prstGeom prst="rect">
            <a:avLst/>
          </a:prstGeom>
        </p:spPr>
      </p:pic>
    </p:spTree>
    <p:extLst>
      <p:ext uri="{BB962C8B-B14F-4D97-AF65-F5344CB8AC3E}">
        <p14:creationId xmlns:p14="http://schemas.microsoft.com/office/powerpoint/2010/main" val="1571831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Police, écriture manuscrite, ligne&#10;&#10;Le contenu généré par l’IA peut être incorrect.">
            <a:extLst>
              <a:ext uri="{FF2B5EF4-FFF2-40B4-BE49-F238E27FC236}">
                <a16:creationId xmlns:a16="http://schemas.microsoft.com/office/drawing/2014/main" id="{77C37265-A526-8432-DF79-CC53E7D65B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842" y="359906"/>
            <a:ext cx="1766665" cy="900000"/>
          </a:xfrm>
          <a:prstGeom prst="rect">
            <a:avLst/>
          </a:prstGeom>
        </p:spPr>
      </p:pic>
      <p:pic>
        <p:nvPicPr>
          <p:cNvPr id="5" name="Image 4">
            <a:extLst>
              <a:ext uri="{FF2B5EF4-FFF2-40B4-BE49-F238E27FC236}">
                <a16:creationId xmlns:a16="http://schemas.microsoft.com/office/drawing/2014/main" id="{DB7FE3B4-69D2-2A24-4036-B62BCDC474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62007" y="359906"/>
            <a:ext cx="900000" cy="900000"/>
          </a:xfrm>
          <a:prstGeom prst="rect">
            <a:avLst/>
          </a:prstGeom>
        </p:spPr>
      </p:pic>
      <p:sp>
        <p:nvSpPr>
          <p:cNvPr id="9" name="ZoneTexte 8">
            <a:extLst>
              <a:ext uri="{FF2B5EF4-FFF2-40B4-BE49-F238E27FC236}">
                <a16:creationId xmlns:a16="http://schemas.microsoft.com/office/drawing/2014/main" id="{CBE43410-D723-29EE-83F3-10F9861719AE}"/>
              </a:ext>
            </a:extLst>
          </p:cNvPr>
          <p:cNvSpPr txBox="1"/>
          <p:nvPr/>
        </p:nvSpPr>
        <p:spPr>
          <a:xfrm>
            <a:off x="2303735" y="471352"/>
            <a:ext cx="3781044" cy="677108"/>
          </a:xfrm>
          <a:prstGeom prst="rect">
            <a:avLst/>
          </a:prstGeom>
          <a:noFill/>
        </p:spPr>
        <p:txBody>
          <a:bodyPr wrap="square">
            <a:spAutoFit/>
          </a:bodyPr>
          <a:lstStyle/>
          <a:p>
            <a:pPr algn="ctr"/>
            <a:r>
              <a:rPr lang="fr-FR" sz="2000" b="1" dirty="0">
                <a:latin typeface="Century Gothic" panose="020B0502020202020204" pitchFamily="34" charset="0"/>
              </a:rPr>
              <a:t>LE MOULIN DESSUS</a:t>
            </a:r>
          </a:p>
          <a:p>
            <a:pPr algn="ctr"/>
            <a:r>
              <a:rPr lang="fr-FR" dirty="0">
                <a:latin typeface="Century Gothic" panose="020B0502020202020204" pitchFamily="34" charset="0"/>
              </a:rPr>
              <a:t>Ardon</a:t>
            </a:r>
            <a:endParaRPr lang="fr-FR" sz="1800" dirty="0">
              <a:latin typeface="Century Gothic" panose="020B0502020202020204" pitchFamily="34" charset="0"/>
            </a:endParaRPr>
          </a:p>
        </p:txBody>
      </p:sp>
      <p:pic>
        <p:nvPicPr>
          <p:cNvPr id="11" name="Image 10" descr="Une image contenant tuyau, gaz, bleu, ingénierie">
            <a:extLst>
              <a:ext uri="{FF2B5EF4-FFF2-40B4-BE49-F238E27FC236}">
                <a16:creationId xmlns:a16="http://schemas.microsoft.com/office/drawing/2014/main" id="{A8F4AF54-FA32-3334-5F47-AB39B0310C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35795" y="6198356"/>
            <a:ext cx="2561065" cy="4133549"/>
          </a:xfrm>
          <a:prstGeom prst="rect">
            <a:avLst/>
          </a:prstGeom>
        </p:spPr>
      </p:pic>
      <p:sp>
        <p:nvSpPr>
          <p:cNvPr id="2" name="ZoneTexte 1">
            <a:extLst>
              <a:ext uri="{FF2B5EF4-FFF2-40B4-BE49-F238E27FC236}">
                <a16:creationId xmlns:a16="http://schemas.microsoft.com/office/drawing/2014/main" id="{415EB7AF-42EA-FBEF-F12D-503F3626B952}"/>
              </a:ext>
            </a:extLst>
          </p:cNvPr>
          <p:cNvSpPr txBox="1"/>
          <p:nvPr/>
        </p:nvSpPr>
        <p:spPr>
          <a:xfrm>
            <a:off x="359837" y="6219196"/>
            <a:ext cx="4206884" cy="4093428"/>
          </a:xfrm>
          <a:prstGeom prst="rect">
            <a:avLst/>
          </a:prstGeom>
          <a:noFill/>
        </p:spPr>
        <p:txBody>
          <a:bodyPr wrap="square" lIns="0" tIns="0" rIns="0" bIns="0" rtlCol="0">
            <a:spAutoFit/>
          </a:bodyPr>
          <a:lstStyle/>
          <a:p>
            <a:r>
              <a:rPr lang="fr-FR" sz="1400" dirty="0">
                <a:latin typeface="Century Gothic" panose="020B0502020202020204" pitchFamily="34" charset="0"/>
              </a:rPr>
              <a:t>Celui-ci apparaît déjà dans d´anciens titres de 1172 </a:t>
            </a:r>
            <a:r>
              <a:rPr lang="fr-FR" sz="1400" i="1" dirty="0">
                <a:latin typeface="Century Gothic" panose="020B0502020202020204" pitchFamily="34" charset="0"/>
              </a:rPr>
              <a:t>(Vaulchier de Commercy, seigneur de Salins ratifie donation faite précédemment par son père Humbert et son grand père Vulcherius à l´abbé et aux religieux du monastère de Balerne…de la terre d´Ardon, ses dépendances en bois, plaines, granges, scieries, moulins, rebatte et cours d´eau à lui appartenant avec donation et confirmation du droit d´usage et parcours dans les forêts de Mont-rond à l´abbaye de Balerne.)</a:t>
            </a:r>
            <a:endParaRPr lang="fr-FR" sz="1400" dirty="0">
              <a:latin typeface="Century Gothic" panose="020B0502020202020204" pitchFamily="34" charset="0"/>
            </a:endParaRPr>
          </a:p>
          <a:p>
            <a:r>
              <a:rPr lang="fr-FR" sz="1400" dirty="0">
                <a:latin typeface="Century Gothic" panose="020B0502020202020204" pitchFamily="34" charset="0"/>
              </a:rPr>
              <a:t>C´est en 2013 que Guy et Martine LATISLAW, adhérents ASMJ, acquirent le site pour le réhabiliter en construisant une centrale hydroélectrique</a:t>
            </a:r>
            <a:r>
              <a:rPr lang="fr-FR" sz="1400">
                <a:latin typeface="Century Gothic" panose="020B0502020202020204" pitchFamily="34" charset="0"/>
              </a:rPr>
              <a:t>. Le </a:t>
            </a:r>
            <a:r>
              <a:rPr lang="fr-FR" sz="1400" dirty="0">
                <a:latin typeface="Century Gothic" panose="020B0502020202020204" pitchFamily="34" charset="0"/>
              </a:rPr>
              <a:t>site avec 4 m de chute et un débit de 3 m³/s, est équipé d´une turbine Kaplan à axe incliné et d´une génératrice de 110 kW. Il produit en moyenne 300 MWh par an dont la production est faite à 80% en hiver.</a:t>
            </a:r>
            <a:endParaRPr lang="fr-FR" sz="1400" b="1" dirty="0">
              <a:latin typeface="Century Gothic" panose="020B0502020202020204" pitchFamily="34" charset="0"/>
            </a:endParaRPr>
          </a:p>
        </p:txBody>
      </p:sp>
      <p:pic>
        <p:nvPicPr>
          <p:cNvPr id="12" name="Image 11">
            <a:extLst>
              <a:ext uri="{FF2B5EF4-FFF2-40B4-BE49-F238E27FC236}">
                <a16:creationId xmlns:a16="http://schemas.microsoft.com/office/drawing/2014/main" id="{DBE42AFC-73ED-B665-1B88-B6F94F57EAE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0362" y="1437474"/>
            <a:ext cx="6838950" cy="4562475"/>
          </a:xfrm>
          <a:prstGeom prst="rect">
            <a:avLst/>
          </a:prstGeom>
        </p:spPr>
      </p:pic>
    </p:spTree>
    <p:extLst>
      <p:ext uri="{BB962C8B-B14F-4D97-AF65-F5344CB8AC3E}">
        <p14:creationId xmlns:p14="http://schemas.microsoft.com/office/powerpoint/2010/main" val="1711583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lice, écriture manuscrite, ligne&#10;&#10;Le contenu généré par l’IA peut être incorrect.">
            <a:extLst>
              <a:ext uri="{FF2B5EF4-FFF2-40B4-BE49-F238E27FC236}">
                <a16:creationId xmlns:a16="http://schemas.microsoft.com/office/drawing/2014/main" id="{BDF2DD69-80C3-B994-7383-7D9D0BED82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842" y="359906"/>
            <a:ext cx="1766665" cy="900000"/>
          </a:xfrm>
          <a:prstGeom prst="rect">
            <a:avLst/>
          </a:prstGeom>
        </p:spPr>
      </p:pic>
      <p:pic>
        <p:nvPicPr>
          <p:cNvPr id="4" name="Image 3">
            <a:extLst>
              <a:ext uri="{FF2B5EF4-FFF2-40B4-BE49-F238E27FC236}">
                <a16:creationId xmlns:a16="http://schemas.microsoft.com/office/drawing/2014/main" id="{CB025683-EEF2-575C-27C7-2D93144FD2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62007" y="359906"/>
            <a:ext cx="900000" cy="900000"/>
          </a:xfrm>
          <a:prstGeom prst="rect">
            <a:avLst/>
          </a:prstGeom>
        </p:spPr>
      </p:pic>
      <p:sp>
        <p:nvSpPr>
          <p:cNvPr id="5" name="ZoneTexte 4">
            <a:extLst>
              <a:ext uri="{FF2B5EF4-FFF2-40B4-BE49-F238E27FC236}">
                <a16:creationId xmlns:a16="http://schemas.microsoft.com/office/drawing/2014/main" id="{CEE61A0C-C406-0F56-0A2D-D890A475411A}"/>
              </a:ext>
            </a:extLst>
          </p:cNvPr>
          <p:cNvSpPr txBox="1"/>
          <p:nvPr/>
        </p:nvSpPr>
        <p:spPr>
          <a:xfrm>
            <a:off x="3109024" y="369030"/>
            <a:ext cx="2170466" cy="923330"/>
          </a:xfrm>
          <a:prstGeom prst="rect">
            <a:avLst/>
          </a:prstGeom>
          <a:noFill/>
        </p:spPr>
        <p:txBody>
          <a:bodyPr wrap="none" lIns="0" tIns="0" rIns="0" bIns="0" rtlCol="0">
            <a:spAutoFit/>
          </a:bodyPr>
          <a:lstStyle/>
          <a:p>
            <a:pPr algn="ctr"/>
            <a:r>
              <a:rPr lang="fr-FR" sz="2000" b="1" dirty="0">
                <a:latin typeface="Century Gothic" panose="020B0502020202020204" pitchFamily="34" charset="0"/>
              </a:rPr>
              <a:t>VIS D’ARCHIMÈDE</a:t>
            </a:r>
          </a:p>
          <a:p>
            <a:pPr algn="ctr"/>
            <a:r>
              <a:rPr lang="fr-FR" sz="2000" dirty="0">
                <a:latin typeface="Century Gothic" panose="020B0502020202020204" pitchFamily="34" charset="0"/>
              </a:rPr>
              <a:t>NOUVERGIES</a:t>
            </a:r>
          </a:p>
          <a:p>
            <a:pPr algn="ctr"/>
            <a:r>
              <a:rPr lang="fr-FR" sz="2000" dirty="0">
                <a:latin typeface="Century Gothic" panose="020B0502020202020204" pitchFamily="34" charset="0"/>
              </a:rPr>
              <a:t>P</a:t>
            </a:r>
            <a:r>
              <a:rPr lang="fr-FR" dirty="0">
                <a:latin typeface="Century Gothic" panose="020B0502020202020204" pitchFamily="34" charset="0"/>
              </a:rPr>
              <a:t>ont du Navoy</a:t>
            </a:r>
          </a:p>
        </p:txBody>
      </p:sp>
      <p:pic>
        <p:nvPicPr>
          <p:cNvPr id="9" name="Image 8" descr="Une image contenant plein air, plante, herbe, lac">
            <a:extLst>
              <a:ext uri="{FF2B5EF4-FFF2-40B4-BE49-F238E27FC236}">
                <a16:creationId xmlns:a16="http://schemas.microsoft.com/office/drawing/2014/main" id="{A7EF1B44-2CFE-38A7-082E-76C3997DDB4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92237" y="1459574"/>
            <a:ext cx="5775199" cy="2520584"/>
          </a:xfrm>
          <a:prstGeom prst="rect">
            <a:avLst/>
          </a:prstGeom>
        </p:spPr>
      </p:pic>
      <p:pic>
        <p:nvPicPr>
          <p:cNvPr id="11" name="Image 10" descr="Une image contenant plein air, arbre, eau, Cours d’eau&#10;&#10;Le contenu généré par l’IA peut être incorrect.">
            <a:extLst>
              <a:ext uri="{FF2B5EF4-FFF2-40B4-BE49-F238E27FC236}">
                <a16:creationId xmlns:a16="http://schemas.microsoft.com/office/drawing/2014/main" id="{CCE73290-6E43-4CE3-9BF4-E57CEDCCC3C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59837" y="6778641"/>
            <a:ext cx="2766252" cy="3562389"/>
          </a:xfrm>
          <a:prstGeom prst="rect">
            <a:avLst/>
          </a:prstGeom>
        </p:spPr>
      </p:pic>
      <p:sp>
        <p:nvSpPr>
          <p:cNvPr id="6" name="ZoneTexte 5">
            <a:extLst>
              <a:ext uri="{FF2B5EF4-FFF2-40B4-BE49-F238E27FC236}">
                <a16:creationId xmlns:a16="http://schemas.microsoft.com/office/drawing/2014/main" id="{FA4A0560-528E-39AB-B599-253CFB9E5FE4}"/>
              </a:ext>
            </a:extLst>
          </p:cNvPr>
          <p:cNvSpPr txBox="1"/>
          <p:nvPr/>
        </p:nvSpPr>
        <p:spPr>
          <a:xfrm>
            <a:off x="3511603" y="4347264"/>
            <a:ext cx="3650404" cy="3447098"/>
          </a:xfrm>
          <a:prstGeom prst="rect">
            <a:avLst/>
          </a:prstGeom>
          <a:noFill/>
        </p:spPr>
        <p:txBody>
          <a:bodyPr wrap="square" lIns="0" tIns="0" rIns="0" bIns="0" rtlCol="0">
            <a:spAutoFit/>
          </a:bodyPr>
          <a:lstStyle/>
          <a:p>
            <a:r>
              <a:rPr lang="fr-FR" sz="1400" dirty="0">
                <a:latin typeface="Century Gothic" panose="020B0502020202020204" pitchFamily="34" charset="0"/>
              </a:rPr>
              <a:t>Cette centrale a une puissance installée de 735 kW. Elle est en réalité composée de 2 centrales : Les Forges (1 groupe Kaplan et 1 groupe Francis sous hauteur de chute 4.22 m / puissance 660 kW) et la Vis (au seuil de 75 KW sous 3,41m de hauteur de chute).</a:t>
            </a:r>
          </a:p>
          <a:p>
            <a:r>
              <a:rPr lang="fr-FR" sz="1400" dirty="0">
                <a:latin typeface="Century Gothic" panose="020B0502020202020204" pitchFamily="34" charset="0"/>
              </a:rPr>
              <a:t>La production moyenne est de 2.37 GWh, ce qui correspond à la consommation en électricité d’environ 1000 habitants. Elle est située sur un tronçon de l’Ain avec un débit réservé de 2.6 m</a:t>
            </a:r>
            <a:r>
              <a:rPr lang="fr-FR" sz="1400" baseline="30000" dirty="0">
                <a:latin typeface="Century Gothic" panose="020B0502020202020204" pitchFamily="34" charset="0"/>
              </a:rPr>
              <a:t>3</a:t>
            </a:r>
            <a:r>
              <a:rPr lang="fr-FR" sz="1400" dirty="0">
                <a:latin typeface="Century Gothic" panose="020B0502020202020204" pitchFamily="34" charset="0"/>
              </a:rPr>
              <a:t>/s.</a:t>
            </a:r>
          </a:p>
          <a:p>
            <a:r>
              <a:rPr lang="fr-FR" sz="1400" dirty="0">
                <a:latin typeface="Century Gothic" panose="020B0502020202020204" pitchFamily="34" charset="0"/>
              </a:rPr>
              <a:t>Le barrage en béton de 70 m de long et 4 m de haut a été équipé d’une passe à poissons de 14 bassins successifs pour une longueur de 42.2 m réalisée en 2017. </a:t>
            </a:r>
          </a:p>
        </p:txBody>
      </p:sp>
      <p:pic>
        <p:nvPicPr>
          <p:cNvPr id="12" name="Image 11" descr="Une image contenant plein air, ciel, eau, lac">
            <a:extLst>
              <a:ext uri="{FF2B5EF4-FFF2-40B4-BE49-F238E27FC236}">
                <a16:creationId xmlns:a16="http://schemas.microsoft.com/office/drawing/2014/main" id="{51609CA6-771F-19E8-CAEA-81ED3817E15A}"/>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92237" y="4347264"/>
            <a:ext cx="2216787" cy="2227805"/>
          </a:xfrm>
          <a:prstGeom prst="rect">
            <a:avLst/>
          </a:prstGeom>
        </p:spPr>
      </p:pic>
      <p:pic>
        <p:nvPicPr>
          <p:cNvPr id="16" name="Image 15" descr="Une image contenant appareil, machine, bâtiment, tuyau">
            <a:extLst>
              <a:ext uri="{FF2B5EF4-FFF2-40B4-BE49-F238E27FC236}">
                <a16:creationId xmlns:a16="http://schemas.microsoft.com/office/drawing/2014/main" id="{29B7EAB9-74D6-99B4-A448-B3E3CC038707}"/>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3511603" y="8083603"/>
            <a:ext cx="3688234" cy="2239180"/>
          </a:xfrm>
          <a:prstGeom prst="rect">
            <a:avLst/>
          </a:prstGeom>
        </p:spPr>
      </p:pic>
    </p:spTree>
    <p:extLst>
      <p:ext uri="{BB962C8B-B14F-4D97-AF65-F5344CB8AC3E}">
        <p14:creationId xmlns:p14="http://schemas.microsoft.com/office/powerpoint/2010/main" val="4259447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242D47E-5E84-F4C8-779A-2DF27DF2A425}"/>
              </a:ext>
            </a:extLst>
          </p:cNvPr>
          <p:cNvSpPr txBox="1"/>
          <p:nvPr/>
        </p:nvSpPr>
        <p:spPr>
          <a:xfrm>
            <a:off x="2126507" y="360000"/>
            <a:ext cx="4173322" cy="892552"/>
          </a:xfrm>
          <a:prstGeom prst="rect">
            <a:avLst/>
          </a:prstGeom>
          <a:noFill/>
        </p:spPr>
        <p:txBody>
          <a:bodyPr wrap="square" lIns="0" tIns="0" rIns="0" bIns="0" rtlCol="0">
            <a:spAutoFit/>
          </a:bodyPr>
          <a:lstStyle/>
          <a:p>
            <a:pPr algn="ctr"/>
            <a:r>
              <a:rPr lang="fr-FR" sz="2000" b="1" dirty="0">
                <a:solidFill>
                  <a:srgbClr val="FF0000"/>
                </a:solidFill>
                <a:latin typeface="Century Gothic" panose="020B0502020202020204" pitchFamily="34" charset="0"/>
              </a:rPr>
              <a:t>REPAS</a:t>
            </a:r>
            <a:r>
              <a:rPr lang="fr-FR" sz="2000" b="1" dirty="0">
                <a:latin typeface="Century Gothic" panose="020B0502020202020204" pitchFamily="34" charset="0"/>
              </a:rPr>
              <a:t> </a:t>
            </a:r>
          </a:p>
          <a:p>
            <a:pPr algn="ctr"/>
            <a:r>
              <a:rPr lang="fr-FR" sz="2000" b="1" dirty="0">
                <a:latin typeface="Century Gothic" panose="020B0502020202020204" pitchFamily="34" charset="0"/>
              </a:rPr>
              <a:t>AU RESTAURANT L’AUTHENTIQUE</a:t>
            </a:r>
          </a:p>
          <a:p>
            <a:pPr algn="ctr"/>
            <a:r>
              <a:rPr lang="fr-FR" dirty="0">
                <a:latin typeface="Century Gothic" panose="020B0502020202020204" pitchFamily="34" charset="0"/>
              </a:rPr>
              <a:t>Pont-du-Navoy</a:t>
            </a:r>
          </a:p>
        </p:txBody>
      </p:sp>
      <p:pic>
        <p:nvPicPr>
          <p:cNvPr id="4" name="Image 3" descr="Une image contenant texte, Police, écriture manuscrite, ligne&#10;&#10;Le contenu généré par l’IA peut être incorrect.">
            <a:extLst>
              <a:ext uri="{FF2B5EF4-FFF2-40B4-BE49-F238E27FC236}">
                <a16:creationId xmlns:a16="http://schemas.microsoft.com/office/drawing/2014/main" id="{4CC8CDD8-C17F-32A4-8B71-79F37D20B5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842" y="359906"/>
            <a:ext cx="1766665" cy="900000"/>
          </a:xfrm>
          <a:prstGeom prst="rect">
            <a:avLst/>
          </a:prstGeom>
        </p:spPr>
      </p:pic>
      <p:pic>
        <p:nvPicPr>
          <p:cNvPr id="5" name="Image 4">
            <a:extLst>
              <a:ext uri="{FF2B5EF4-FFF2-40B4-BE49-F238E27FC236}">
                <a16:creationId xmlns:a16="http://schemas.microsoft.com/office/drawing/2014/main" id="{F262B452-56C2-0983-BF6A-0DD48DEBCE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99833" y="359906"/>
            <a:ext cx="900000" cy="900000"/>
          </a:xfrm>
          <a:prstGeom prst="rect">
            <a:avLst/>
          </a:prstGeom>
        </p:spPr>
      </p:pic>
      <p:sp>
        <p:nvSpPr>
          <p:cNvPr id="7" name="ZoneTexte 6">
            <a:extLst>
              <a:ext uri="{FF2B5EF4-FFF2-40B4-BE49-F238E27FC236}">
                <a16:creationId xmlns:a16="http://schemas.microsoft.com/office/drawing/2014/main" id="{85FEA118-3078-4215-F95B-1356E7B3DF69}"/>
              </a:ext>
            </a:extLst>
          </p:cNvPr>
          <p:cNvSpPr txBox="1"/>
          <p:nvPr/>
        </p:nvSpPr>
        <p:spPr>
          <a:xfrm>
            <a:off x="1057047" y="1425797"/>
            <a:ext cx="5445579" cy="1077218"/>
          </a:xfrm>
          <a:prstGeom prst="rect">
            <a:avLst/>
          </a:prstGeom>
          <a:noFill/>
        </p:spPr>
        <p:txBody>
          <a:bodyPr wrap="square" lIns="0" tIns="0" rIns="0" bIns="0" rtlCol="0">
            <a:spAutoFit/>
          </a:bodyPr>
          <a:lstStyle/>
          <a:p>
            <a:r>
              <a:rPr lang="fr-FR" sz="1400" dirty="0">
                <a:latin typeface="Century Gothic" panose="020B0502020202020204" pitchFamily="34" charset="0"/>
              </a:rPr>
              <a:t>L'authentique occupe une ancienne scierie avec une roue à augets de 6 mètres de diamètre et le châssis de sciage. Tous deux reconstruits et remis à leur place. </a:t>
            </a:r>
          </a:p>
          <a:p>
            <a:r>
              <a:rPr lang="fr-FR" sz="1400" dirty="0">
                <a:latin typeface="Century Gothic" panose="020B0502020202020204" pitchFamily="34" charset="0"/>
              </a:rPr>
              <a:t>HISTORIQUE :</a:t>
            </a:r>
          </a:p>
          <a:p>
            <a:r>
              <a:rPr lang="fr-FR" sz="1400" dirty="0">
                <a:solidFill>
                  <a:srgbClr val="002060"/>
                </a:solidFill>
                <a:latin typeface="Century Gothic" panose="020B0502020202020204" pitchFamily="34" charset="0"/>
              </a:rPr>
              <a:t>https://restaurantauthentique.fr/notre-histoire/</a:t>
            </a:r>
          </a:p>
        </p:txBody>
      </p:sp>
      <p:pic>
        <p:nvPicPr>
          <p:cNvPr id="9" name="Image 8" descr="Une image contenant bois, usine, en bois, intérieur&#10;&#10;Le contenu généré par l’IA peut être incorrect.">
            <a:extLst>
              <a:ext uri="{FF2B5EF4-FFF2-40B4-BE49-F238E27FC236}">
                <a16:creationId xmlns:a16="http://schemas.microsoft.com/office/drawing/2014/main" id="{FBB5CC9F-5E26-67CC-D839-8ED6B43A79F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57047" y="2735035"/>
            <a:ext cx="2880000" cy="1543051"/>
          </a:xfrm>
          <a:prstGeom prst="rect">
            <a:avLst/>
          </a:prstGeom>
        </p:spPr>
      </p:pic>
      <p:pic>
        <p:nvPicPr>
          <p:cNvPr id="11" name="Image 10" descr="Une image contenant roue, transport, plein air, en bois&#10;&#10;Le contenu généré par l’IA peut être incorrect.">
            <a:extLst>
              <a:ext uri="{FF2B5EF4-FFF2-40B4-BE49-F238E27FC236}">
                <a16:creationId xmlns:a16="http://schemas.microsoft.com/office/drawing/2014/main" id="{A232B3AE-CDCD-4687-8F69-C02EE0E3877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057047" y="4571053"/>
            <a:ext cx="2880000" cy="3139830"/>
          </a:xfrm>
          <a:prstGeom prst="rect">
            <a:avLst/>
          </a:prstGeom>
        </p:spPr>
      </p:pic>
      <p:pic>
        <p:nvPicPr>
          <p:cNvPr id="13" name="Image 12" descr="Une image contenant meubles, Table de cuisine et de salle à manger, fenêtre, table basse">
            <a:extLst>
              <a:ext uri="{FF2B5EF4-FFF2-40B4-BE49-F238E27FC236}">
                <a16:creationId xmlns:a16="http://schemas.microsoft.com/office/drawing/2014/main" id="{2A0D9B44-50E3-A88C-DC48-9C805126559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497918" y="7942903"/>
            <a:ext cx="4563836" cy="2388910"/>
          </a:xfrm>
          <a:prstGeom prst="rect">
            <a:avLst/>
          </a:prstGeom>
        </p:spPr>
      </p:pic>
      <p:pic>
        <p:nvPicPr>
          <p:cNvPr id="15" name="Image 14" descr="Une image contenant bâtiment, acier, usine, Faisceau&#10;&#10;Le contenu généré par l’IA peut être incorrect.">
            <a:extLst>
              <a:ext uri="{FF2B5EF4-FFF2-40B4-BE49-F238E27FC236}">
                <a16:creationId xmlns:a16="http://schemas.microsoft.com/office/drawing/2014/main" id="{FF81D13E-6EEF-8966-8ADE-06FF915064EB}"/>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4447474" y="2735035"/>
            <a:ext cx="2055152" cy="2445213"/>
          </a:xfrm>
          <a:prstGeom prst="rect">
            <a:avLst/>
          </a:prstGeom>
        </p:spPr>
      </p:pic>
      <p:pic>
        <p:nvPicPr>
          <p:cNvPr id="17" name="Image 16" descr="Une image contenant roue, transport, plein air&#10;&#10;Le contenu généré par l’IA peut être incorrect.">
            <a:extLst>
              <a:ext uri="{FF2B5EF4-FFF2-40B4-BE49-F238E27FC236}">
                <a16:creationId xmlns:a16="http://schemas.microsoft.com/office/drawing/2014/main" id="{DD54D4A3-9CD3-3F2E-AD0C-AF62655FAD56}"/>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4447474" y="5458011"/>
            <a:ext cx="2055152" cy="2252872"/>
          </a:xfrm>
          <a:prstGeom prst="rect">
            <a:avLst/>
          </a:prstGeom>
        </p:spPr>
      </p:pic>
    </p:spTree>
    <p:extLst>
      <p:ext uri="{BB962C8B-B14F-4D97-AF65-F5344CB8AC3E}">
        <p14:creationId xmlns:p14="http://schemas.microsoft.com/office/powerpoint/2010/main" val="3560914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E753507-7BC5-5993-6F84-545C8D472D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 y="1142545"/>
            <a:ext cx="7559675" cy="3111763"/>
          </a:xfrm>
          <a:prstGeom prst="rect">
            <a:avLst/>
          </a:prstGeom>
        </p:spPr>
      </p:pic>
      <p:pic>
        <p:nvPicPr>
          <p:cNvPr id="6" name="Image 5">
            <a:extLst>
              <a:ext uri="{FF2B5EF4-FFF2-40B4-BE49-F238E27FC236}">
                <a16:creationId xmlns:a16="http://schemas.microsoft.com/office/drawing/2014/main" id="{C7E1B369-DB44-9ED6-3474-72468B152F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648182"/>
            <a:ext cx="7559675" cy="2803115"/>
          </a:xfrm>
          <a:prstGeom prst="rect">
            <a:avLst/>
          </a:prstGeom>
        </p:spPr>
      </p:pic>
      <p:sp>
        <p:nvSpPr>
          <p:cNvPr id="10" name="Rectangle 9">
            <a:extLst>
              <a:ext uri="{FF2B5EF4-FFF2-40B4-BE49-F238E27FC236}">
                <a16:creationId xmlns:a16="http://schemas.microsoft.com/office/drawing/2014/main" id="{C71FAFE1-4675-46AF-366E-5E3FE9B4B2CE}"/>
              </a:ext>
            </a:extLst>
          </p:cNvPr>
          <p:cNvSpPr/>
          <p:nvPr/>
        </p:nvSpPr>
        <p:spPr>
          <a:xfrm>
            <a:off x="384769" y="4868852"/>
            <a:ext cx="6790129" cy="95410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2800" b="1" cap="none" spc="0" dirty="0">
                <a:ln/>
                <a:solidFill>
                  <a:schemeClr val="accent3"/>
                </a:solidFill>
                <a:effectLst/>
              </a:rPr>
              <a:t>Accueil vendredi 10 avril 2026 à Lamoura</a:t>
            </a:r>
          </a:p>
          <a:p>
            <a:pPr algn="ctr"/>
            <a:r>
              <a:rPr lang="fr-FR" sz="2800" b="1" cap="none" spc="0" dirty="0">
                <a:ln/>
                <a:solidFill>
                  <a:schemeClr val="accent3"/>
                </a:solidFill>
                <a:effectLst/>
              </a:rPr>
              <a:t>au Village de vacances Neige et Plein Air</a:t>
            </a:r>
          </a:p>
        </p:txBody>
      </p:sp>
    </p:spTree>
    <p:extLst>
      <p:ext uri="{BB962C8B-B14F-4D97-AF65-F5344CB8AC3E}">
        <p14:creationId xmlns:p14="http://schemas.microsoft.com/office/powerpoint/2010/main" val="3467507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8EA60CC-B19D-45D0-FEC1-58818B161436}"/>
              </a:ext>
            </a:extLst>
          </p:cNvPr>
          <p:cNvSpPr txBox="1"/>
          <p:nvPr/>
        </p:nvSpPr>
        <p:spPr>
          <a:xfrm>
            <a:off x="2721439" y="705421"/>
            <a:ext cx="2893421" cy="584775"/>
          </a:xfrm>
          <a:prstGeom prst="rect">
            <a:avLst/>
          </a:prstGeom>
          <a:noFill/>
        </p:spPr>
        <p:txBody>
          <a:bodyPr wrap="none" lIns="0" tIns="0" rIns="0" bIns="0" rtlCol="0">
            <a:spAutoFit/>
          </a:bodyPr>
          <a:lstStyle/>
          <a:p>
            <a:r>
              <a:rPr lang="fr-FR" sz="2000" b="1" dirty="0">
                <a:latin typeface="Century Gothic" panose="020B0502020202020204" pitchFamily="34" charset="0"/>
              </a:rPr>
              <a:t>LE MOULIN DE LAFORGE</a:t>
            </a:r>
          </a:p>
          <a:p>
            <a:pPr algn="ctr"/>
            <a:r>
              <a:rPr lang="fr-FR" dirty="0">
                <a:latin typeface="Century Gothic" panose="020B0502020202020204" pitchFamily="34" charset="0"/>
              </a:rPr>
              <a:t>Marigny</a:t>
            </a:r>
          </a:p>
        </p:txBody>
      </p:sp>
      <p:pic>
        <p:nvPicPr>
          <p:cNvPr id="4" name="Image 3" descr="Une image contenant texte, Police, écriture manuscrite, ligne&#10;&#10;Le contenu généré par l’IA peut être incorrect.">
            <a:extLst>
              <a:ext uri="{FF2B5EF4-FFF2-40B4-BE49-F238E27FC236}">
                <a16:creationId xmlns:a16="http://schemas.microsoft.com/office/drawing/2014/main" id="{CEA99E03-328E-9A8E-A221-7010821B90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842" y="359906"/>
            <a:ext cx="1766665" cy="900000"/>
          </a:xfrm>
          <a:prstGeom prst="rect">
            <a:avLst/>
          </a:prstGeom>
        </p:spPr>
      </p:pic>
      <p:pic>
        <p:nvPicPr>
          <p:cNvPr id="5" name="Image 4">
            <a:extLst>
              <a:ext uri="{FF2B5EF4-FFF2-40B4-BE49-F238E27FC236}">
                <a16:creationId xmlns:a16="http://schemas.microsoft.com/office/drawing/2014/main" id="{2B302F13-5133-EB97-5897-6C52A718B4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99833" y="359906"/>
            <a:ext cx="900000" cy="900000"/>
          </a:xfrm>
          <a:prstGeom prst="rect">
            <a:avLst/>
          </a:prstGeom>
        </p:spPr>
      </p:pic>
      <p:sp>
        <p:nvSpPr>
          <p:cNvPr id="6" name="ZoneTexte 5">
            <a:extLst>
              <a:ext uri="{FF2B5EF4-FFF2-40B4-BE49-F238E27FC236}">
                <a16:creationId xmlns:a16="http://schemas.microsoft.com/office/drawing/2014/main" id="{D6B50B2D-32F7-5371-89E7-B3E94ECA4BEB}"/>
              </a:ext>
            </a:extLst>
          </p:cNvPr>
          <p:cNvSpPr txBox="1"/>
          <p:nvPr/>
        </p:nvSpPr>
        <p:spPr>
          <a:xfrm>
            <a:off x="1141971" y="1471975"/>
            <a:ext cx="5275730" cy="1508105"/>
          </a:xfrm>
          <a:prstGeom prst="rect">
            <a:avLst/>
          </a:prstGeom>
          <a:noFill/>
        </p:spPr>
        <p:txBody>
          <a:bodyPr wrap="square" lIns="0" tIns="0" rIns="0" bIns="0" rtlCol="0">
            <a:spAutoFit/>
          </a:bodyPr>
          <a:lstStyle/>
          <a:p>
            <a:r>
              <a:rPr lang="fr-FR" sz="1400" dirty="0">
                <a:latin typeface="Century Gothic" panose="020B0502020202020204" pitchFamily="34" charset="0"/>
              </a:rPr>
              <a:t>C'est à Marigny, une petite commune située à proximité du lac de Chalain, que Daniel Duthion, adhérent ASMJ, ferrailleur dans l'âme, a reconstitué un atelier de forge à l'identique. Vous pourrez y admirer de nombreux outils d'antan ainsi que, dans le bâtiment attenant, un mécanisme capable d'activer tous les instruments nécessaires au travail des forgerons. Travail du fer et du bois, démonstration.</a:t>
            </a:r>
          </a:p>
        </p:txBody>
      </p:sp>
      <p:pic>
        <p:nvPicPr>
          <p:cNvPr id="8" name="Image 7">
            <a:extLst>
              <a:ext uri="{FF2B5EF4-FFF2-40B4-BE49-F238E27FC236}">
                <a16:creationId xmlns:a16="http://schemas.microsoft.com/office/drawing/2014/main" id="{C2B80862-178A-F146-7C1F-0E09D1A88B5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4778" y="3168000"/>
            <a:ext cx="3079894" cy="2308627"/>
          </a:xfrm>
          <a:prstGeom prst="rect">
            <a:avLst/>
          </a:prstGeom>
        </p:spPr>
      </p:pic>
      <p:pic>
        <p:nvPicPr>
          <p:cNvPr id="10" name="Image 9" descr="Une image contenant plafond, intérieur, bâtiment, usine&#10;&#10;Le contenu généré par l’IA peut être incorrect.">
            <a:extLst>
              <a:ext uri="{FF2B5EF4-FFF2-40B4-BE49-F238E27FC236}">
                <a16:creationId xmlns:a16="http://schemas.microsoft.com/office/drawing/2014/main" id="{91B73D32-C87C-CE7F-E47E-3EFD005F4668}"/>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168150" y="5724000"/>
            <a:ext cx="2692800" cy="2437039"/>
          </a:xfrm>
          <a:prstGeom prst="rect">
            <a:avLst/>
          </a:prstGeom>
        </p:spPr>
      </p:pic>
      <p:pic>
        <p:nvPicPr>
          <p:cNvPr id="12" name="Image 11" descr="Une image contenant plein air, eau, ciel, arbre&#10;&#10;Le contenu généré par l’IA peut être incorrect.">
            <a:extLst>
              <a:ext uri="{FF2B5EF4-FFF2-40B4-BE49-F238E27FC236}">
                <a16:creationId xmlns:a16="http://schemas.microsoft.com/office/drawing/2014/main" id="{12077C27-D120-F21A-C077-22FCC10D1097}"/>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98725" y="5724000"/>
            <a:ext cx="3312000" cy="2437039"/>
          </a:xfrm>
          <a:prstGeom prst="rect">
            <a:avLst/>
          </a:prstGeom>
        </p:spPr>
      </p:pic>
      <p:pic>
        <p:nvPicPr>
          <p:cNvPr id="14" name="Image 13" descr="Une image contenant usine, acier, tuyau, rouille&#10;&#10;Le contenu généré par l’IA peut être incorrect.">
            <a:extLst>
              <a:ext uri="{FF2B5EF4-FFF2-40B4-BE49-F238E27FC236}">
                <a16:creationId xmlns:a16="http://schemas.microsoft.com/office/drawing/2014/main" id="{469F3728-6B32-D479-67BD-57FE149CBD4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168150" y="3168000"/>
            <a:ext cx="2692202" cy="2307600"/>
          </a:xfrm>
          <a:prstGeom prst="rect">
            <a:avLst/>
          </a:prstGeom>
        </p:spPr>
      </p:pic>
      <p:pic>
        <p:nvPicPr>
          <p:cNvPr id="16" name="Image 15">
            <a:extLst>
              <a:ext uri="{FF2B5EF4-FFF2-40B4-BE49-F238E27FC236}">
                <a16:creationId xmlns:a16="http://schemas.microsoft.com/office/drawing/2014/main" id="{D03BC631-BA36-247A-2F03-14BC535FC041}"/>
              </a:ext>
            </a:extLst>
          </p:cNvPr>
          <p:cNvPicPr>
            <a:picLocks noChangeAspect="1"/>
          </p:cNvPicPr>
          <p:nvPr/>
        </p:nvPicPr>
        <p:blipFill>
          <a:blip r:embed="rId8" cstate="email">
            <a:extLst>
              <a:ext uri="{BEBA8EAE-BF5A-486C-A8C5-ECC9F3942E4B}">
                <a14:imgProps xmlns:a14="http://schemas.microsoft.com/office/drawing/2010/main">
                  <a14:imgLayer r:embed="rId9">
                    <a14:imgEffect>
                      <a14:colorTemperature colorTemp="4700"/>
                    </a14:imgEffect>
                    <a14:imgEffect>
                      <a14:saturation sat="66000"/>
                    </a14:imgEffect>
                    <a14:imgEffect>
                      <a14:brightnessContrast contrast="-2000"/>
                    </a14:imgEffect>
                  </a14:imgLayer>
                </a14:imgProps>
              </a:ext>
              <a:ext uri="{28A0092B-C50C-407E-A947-70E740481C1C}">
                <a14:useLocalDpi xmlns:a14="http://schemas.microsoft.com/office/drawing/2010/main"/>
              </a:ext>
            </a:extLst>
          </a:blip>
          <a:srcRect/>
          <a:stretch/>
        </p:blipFill>
        <p:spPr>
          <a:xfrm>
            <a:off x="2077571" y="8399532"/>
            <a:ext cx="3404530" cy="1932374"/>
          </a:xfrm>
          <a:prstGeom prst="rect">
            <a:avLst/>
          </a:prstGeom>
        </p:spPr>
      </p:pic>
      <p:sp>
        <p:nvSpPr>
          <p:cNvPr id="7" name="ZoneTexte 6">
            <a:extLst>
              <a:ext uri="{FF2B5EF4-FFF2-40B4-BE49-F238E27FC236}">
                <a16:creationId xmlns:a16="http://schemas.microsoft.com/office/drawing/2014/main" id="{3AA4A7B4-EE79-49C0-CF71-79962780CA55}"/>
              </a:ext>
            </a:extLst>
          </p:cNvPr>
          <p:cNvSpPr txBox="1"/>
          <p:nvPr/>
        </p:nvSpPr>
        <p:spPr>
          <a:xfrm>
            <a:off x="3021177" y="359906"/>
            <a:ext cx="2383986" cy="400110"/>
          </a:xfrm>
          <a:prstGeom prst="rect">
            <a:avLst/>
          </a:prstGeom>
          <a:noFill/>
        </p:spPr>
        <p:txBody>
          <a:bodyPr wrap="none" rtlCol="0">
            <a:spAutoFit/>
          </a:bodyPr>
          <a:lstStyle/>
          <a:p>
            <a:r>
              <a:rPr lang="fr-FR" sz="2000" b="1" dirty="0">
                <a:solidFill>
                  <a:srgbClr val="FF0000"/>
                </a:solidFill>
                <a:latin typeface="Century Gothic" panose="020B0502020202020204" pitchFamily="34" charset="0"/>
              </a:rPr>
              <a:t>LUNDI APRES-MIDI</a:t>
            </a:r>
          </a:p>
        </p:txBody>
      </p:sp>
    </p:spTree>
    <p:extLst>
      <p:ext uri="{BB962C8B-B14F-4D97-AF65-F5344CB8AC3E}">
        <p14:creationId xmlns:p14="http://schemas.microsoft.com/office/powerpoint/2010/main" val="30760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254B609-AE8F-1043-285C-1E4C33E4EE4B}"/>
              </a:ext>
            </a:extLst>
          </p:cNvPr>
          <p:cNvSpPr txBox="1"/>
          <p:nvPr/>
        </p:nvSpPr>
        <p:spPr>
          <a:xfrm>
            <a:off x="2328707" y="630201"/>
            <a:ext cx="3887772" cy="307777"/>
          </a:xfrm>
          <a:prstGeom prst="rect">
            <a:avLst/>
          </a:prstGeom>
          <a:noFill/>
        </p:spPr>
        <p:txBody>
          <a:bodyPr wrap="square" lIns="0" tIns="0" rIns="0" bIns="0" rtlCol="0">
            <a:spAutoFit/>
          </a:bodyPr>
          <a:lstStyle/>
          <a:p>
            <a:pPr algn="ctr"/>
            <a:r>
              <a:rPr lang="fr-FR" sz="2000" b="1" dirty="0">
                <a:latin typeface="Century Gothic" panose="020B0502020202020204" pitchFamily="34" charset="0"/>
              </a:rPr>
              <a:t>MUSÉE AIR ST LUP </a:t>
            </a:r>
            <a:r>
              <a:rPr lang="fr-FR" dirty="0">
                <a:latin typeface="Century Gothic" panose="020B0502020202020204" pitchFamily="34" charset="0"/>
              </a:rPr>
              <a:t>Saint-Lupicin</a:t>
            </a:r>
          </a:p>
        </p:txBody>
      </p:sp>
      <p:pic>
        <p:nvPicPr>
          <p:cNvPr id="4" name="Image 3" descr="Une image contenant texte, Police, écriture manuscrite, ligne&#10;&#10;Le contenu généré par l’IA peut être incorrect.">
            <a:extLst>
              <a:ext uri="{FF2B5EF4-FFF2-40B4-BE49-F238E27FC236}">
                <a16:creationId xmlns:a16="http://schemas.microsoft.com/office/drawing/2014/main" id="{B4DB3C33-1635-6AC9-4EA6-8B6F9A84EF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836" y="359909"/>
            <a:ext cx="1766678" cy="900000"/>
          </a:xfrm>
          <a:prstGeom prst="rect">
            <a:avLst/>
          </a:prstGeom>
        </p:spPr>
      </p:pic>
      <p:pic>
        <p:nvPicPr>
          <p:cNvPr id="5" name="Image 4">
            <a:extLst>
              <a:ext uri="{FF2B5EF4-FFF2-40B4-BE49-F238E27FC236}">
                <a16:creationId xmlns:a16="http://schemas.microsoft.com/office/drawing/2014/main" id="{34D4F99A-A31A-7A6D-36ED-A80C24DC8D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71052" y="359906"/>
            <a:ext cx="900000" cy="900000"/>
          </a:xfrm>
          <a:prstGeom prst="rect">
            <a:avLst/>
          </a:prstGeom>
        </p:spPr>
      </p:pic>
      <p:sp>
        <p:nvSpPr>
          <p:cNvPr id="6" name="ZoneTexte 5">
            <a:extLst>
              <a:ext uri="{FF2B5EF4-FFF2-40B4-BE49-F238E27FC236}">
                <a16:creationId xmlns:a16="http://schemas.microsoft.com/office/drawing/2014/main" id="{B0258EB1-945A-0F9A-62AC-7134AEE28BCE}"/>
              </a:ext>
            </a:extLst>
          </p:cNvPr>
          <p:cNvSpPr txBox="1"/>
          <p:nvPr/>
        </p:nvSpPr>
        <p:spPr>
          <a:xfrm>
            <a:off x="2276861" y="1412772"/>
            <a:ext cx="3005951" cy="307777"/>
          </a:xfrm>
          <a:prstGeom prst="rect">
            <a:avLst/>
          </a:prstGeom>
          <a:noFill/>
        </p:spPr>
        <p:txBody>
          <a:bodyPr wrap="none" rtlCol="0">
            <a:spAutoFit/>
          </a:bodyPr>
          <a:lstStyle/>
          <a:p>
            <a:r>
              <a:rPr lang="fr-FR" sz="1400" dirty="0">
                <a:solidFill>
                  <a:srgbClr val="002060"/>
                </a:solidFill>
                <a:latin typeface="Century Gothic" panose="020B0502020202020204" pitchFamily="34" charset="0"/>
              </a:rPr>
              <a:t>https://www.museeairsaintlup.fr/</a:t>
            </a:r>
          </a:p>
        </p:txBody>
      </p:sp>
      <p:pic>
        <p:nvPicPr>
          <p:cNvPr id="8" name="Image 7" descr="Une image contenant plein air, ciel, route, propriété&#10;&#10;Le contenu généré par l’IA peut être incorrect.">
            <a:extLst>
              <a:ext uri="{FF2B5EF4-FFF2-40B4-BE49-F238E27FC236}">
                <a16:creationId xmlns:a16="http://schemas.microsoft.com/office/drawing/2014/main" id="{1080B5C9-2F42-37AD-4706-66BF9FCD77D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99836" y="1823827"/>
            <a:ext cx="3960000" cy="2187292"/>
          </a:xfrm>
          <a:prstGeom prst="rect">
            <a:avLst/>
          </a:prstGeom>
        </p:spPr>
      </p:pic>
      <p:sp>
        <p:nvSpPr>
          <p:cNvPr id="9" name="ZoneTexte 8">
            <a:extLst>
              <a:ext uri="{FF2B5EF4-FFF2-40B4-BE49-F238E27FC236}">
                <a16:creationId xmlns:a16="http://schemas.microsoft.com/office/drawing/2014/main" id="{A44F21D3-7263-2E93-A225-B2E4576DA251}"/>
              </a:ext>
            </a:extLst>
          </p:cNvPr>
          <p:cNvSpPr txBox="1"/>
          <p:nvPr/>
        </p:nvSpPr>
        <p:spPr>
          <a:xfrm>
            <a:off x="918483" y="4241038"/>
            <a:ext cx="5722706" cy="3970318"/>
          </a:xfrm>
          <a:prstGeom prst="rect">
            <a:avLst/>
          </a:prstGeom>
          <a:noFill/>
        </p:spPr>
        <p:txBody>
          <a:bodyPr wrap="square" lIns="0" tIns="0" rIns="0" bIns="0" rtlCol="0">
            <a:spAutoFit/>
          </a:bodyPr>
          <a:lstStyle/>
          <a:p>
            <a:r>
              <a:rPr lang="fr-FR" sz="1400" dirty="0">
                <a:latin typeface="Century Gothic" panose="020B0502020202020204" pitchFamily="34" charset="0"/>
              </a:rPr>
              <a:t>Le Musée se trouve dans le bâtiment historique des anciens établissements Bourbon.</a:t>
            </a:r>
            <a:br>
              <a:rPr lang="fr-FR" sz="1400" dirty="0">
                <a:latin typeface="Century Gothic" panose="020B0502020202020204" pitchFamily="34" charset="0"/>
              </a:rPr>
            </a:br>
            <a:r>
              <a:rPr lang="fr-FR" sz="1400" dirty="0">
                <a:latin typeface="Century Gothic" panose="020B0502020202020204" pitchFamily="34" charset="0"/>
              </a:rPr>
              <a:t>Cette société familiale, créée en 1920 par Armand Bourbon, a commencé par produire des objets en bois, en os et en ivoire, puis s’est lancée dans les matières plastiques à la fin de la seconde guerre mondiale.</a:t>
            </a:r>
            <a:br>
              <a:rPr lang="fr-FR" sz="1400" dirty="0">
                <a:latin typeface="Century Gothic" panose="020B0502020202020204" pitchFamily="34" charset="0"/>
              </a:rPr>
            </a:br>
            <a:r>
              <a:rPr lang="fr-FR" sz="1400" dirty="0">
                <a:latin typeface="Century Gothic" panose="020B0502020202020204" pitchFamily="34" charset="0"/>
              </a:rPr>
              <a:t>Ses productions furent très variées, que ce soit dans le domaine des articles de bureau ou des objets publicitaires. Elles évoluèrent progressivement à partir de 1967 vers  la pièce industrielle : automobile, téléphonie, électro-ménager…</a:t>
            </a:r>
            <a:br>
              <a:rPr lang="fr-FR" sz="1400" dirty="0">
                <a:latin typeface="Century Gothic" panose="020B0502020202020204" pitchFamily="34" charset="0"/>
              </a:rPr>
            </a:br>
            <a:r>
              <a:rPr lang="fr-FR" sz="1400" dirty="0">
                <a:latin typeface="Century Gothic" panose="020B0502020202020204" pitchFamily="34" charset="0"/>
              </a:rPr>
              <a:t>La pièce industrielle était devenue l’activité unique de la société lorsque celle-ci fut vendue en 2011 au groupe Plastivaloire.</a:t>
            </a:r>
          </a:p>
          <a:p>
            <a:r>
              <a:rPr lang="fr-FR" sz="1400" dirty="0">
                <a:latin typeface="Century Gothic" panose="020B0502020202020204" pitchFamily="34" charset="0"/>
              </a:rPr>
              <a:t>Dans le domaine de l’objet publicitaire, les articles les plus connus fabriqués dans ce bâtiment sont les stylos et les porte-clés (à partir des années 1950), mais aussi de nombreux autres objets, dont les maquettes d’avions pour les compagnies aériennes.</a:t>
            </a:r>
            <a:br>
              <a:rPr lang="fr-FR" sz="1400" dirty="0">
                <a:latin typeface="Century Gothic" panose="020B0502020202020204" pitchFamily="34" charset="0"/>
              </a:rPr>
            </a:br>
            <a:r>
              <a:rPr lang="fr-FR" sz="1400" dirty="0">
                <a:latin typeface="Century Gothic" panose="020B0502020202020204" pitchFamily="34" charset="0"/>
              </a:rPr>
              <a:t>Une partie du Musée est réservée à ces objets publicitaires que beaucoup ont connus.</a:t>
            </a:r>
          </a:p>
        </p:txBody>
      </p:sp>
      <p:pic>
        <p:nvPicPr>
          <p:cNvPr id="11" name="Image 10" descr="Une image contenant outil, boîte, intérieur, éléments">
            <a:extLst>
              <a:ext uri="{FF2B5EF4-FFF2-40B4-BE49-F238E27FC236}">
                <a16:creationId xmlns:a16="http://schemas.microsoft.com/office/drawing/2014/main" id="{0B677137-AD18-4CD6-FCD4-3E8DAB28084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18484" y="8319430"/>
            <a:ext cx="3044465" cy="2012474"/>
          </a:xfrm>
          <a:prstGeom prst="rect">
            <a:avLst/>
          </a:prstGeom>
        </p:spPr>
      </p:pic>
      <p:pic>
        <p:nvPicPr>
          <p:cNvPr id="10" name="Image 9">
            <a:extLst>
              <a:ext uri="{FF2B5EF4-FFF2-40B4-BE49-F238E27FC236}">
                <a16:creationId xmlns:a16="http://schemas.microsoft.com/office/drawing/2014/main" id="{53D7FFAD-D957-7231-BC72-BD97B824C80C}"/>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258750" y="8319506"/>
            <a:ext cx="2382440" cy="2012400"/>
          </a:xfrm>
          <a:prstGeom prst="rect">
            <a:avLst/>
          </a:prstGeom>
        </p:spPr>
      </p:pic>
    </p:spTree>
    <p:extLst>
      <p:ext uri="{BB962C8B-B14F-4D97-AF65-F5344CB8AC3E}">
        <p14:creationId xmlns:p14="http://schemas.microsoft.com/office/powerpoint/2010/main" val="2091687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721BAF0F-1563-0640-B832-83F12ACCA7DD}"/>
              </a:ext>
            </a:extLst>
          </p:cNvPr>
          <p:cNvSpPr txBox="1"/>
          <p:nvPr/>
        </p:nvSpPr>
        <p:spPr>
          <a:xfrm>
            <a:off x="2727854" y="498890"/>
            <a:ext cx="1866217" cy="400110"/>
          </a:xfrm>
          <a:prstGeom prst="rect">
            <a:avLst/>
          </a:prstGeom>
          <a:noFill/>
        </p:spPr>
        <p:txBody>
          <a:bodyPr wrap="none" rtlCol="0">
            <a:spAutoFit/>
          </a:bodyPr>
          <a:lstStyle/>
          <a:p>
            <a:r>
              <a:rPr lang="fr-FR" sz="2000" b="1" dirty="0">
                <a:solidFill>
                  <a:srgbClr val="FF0000"/>
                </a:solidFill>
                <a:latin typeface="Century Gothic" panose="020B0502020202020204" pitchFamily="34" charset="0"/>
              </a:rPr>
              <a:t>MARDI MATIN</a:t>
            </a:r>
          </a:p>
        </p:txBody>
      </p:sp>
      <p:sp>
        <p:nvSpPr>
          <p:cNvPr id="8" name="ZoneTexte 7">
            <a:extLst>
              <a:ext uri="{FF2B5EF4-FFF2-40B4-BE49-F238E27FC236}">
                <a16:creationId xmlns:a16="http://schemas.microsoft.com/office/drawing/2014/main" id="{E329AED0-1758-E583-D98D-7DF5C2E31FB8}"/>
              </a:ext>
            </a:extLst>
          </p:cNvPr>
          <p:cNvSpPr txBox="1"/>
          <p:nvPr/>
        </p:nvSpPr>
        <p:spPr>
          <a:xfrm>
            <a:off x="2062219" y="5915613"/>
            <a:ext cx="3435236" cy="492443"/>
          </a:xfrm>
          <a:prstGeom prst="rect">
            <a:avLst/>
          </a:prstGeom>
          <a:noFill/>
        </p:spPr>
        <p:txBody>
          <a:bodyPr wrap="none" lIns="0" tIns="0" rIns="0" bIns="0" rtlCol="0">
            <a:spAutoFit/>
          </a:bodyPr>
          <a:lstStyle/>
          <a:p>
            <a:pPr algn="ctr"/>
            <a:r>
              <a:rPr lang="fr-FR" sz="1600" b="1" dirty="0">
                <a:latin typeface="Century Gothic" panose="020B0502020202020204" pitchFamily="34" charset="0"/>
              </a:rPr>
              <a:t> Roue de l’usine Bourgeois, </a:t>
            </a:r>
          </a:p>
          <a:p>
            <a:pPr algn="ctr"/>
            <a:r>
              <a:rPr lang="fr-FR" sz="1600" b="1" dirty="0">
                <a:latin typeface="Century Gothic" panose="020B0502020202020204" pitchFamily="34" charset="0"/>
              </a:rPr>
              <a:t>fabricant de pipes à Saint-Claude</a:t>
            </a:r>
            <a:r>
              <a:rPr lang="fr-FR" sz="1600" dirty="0">
                <a:latin typeface="Century Gothic" panose="020B0502020202020204" pitchFamily="34" charset="0"/>
              </a:rPr>
              <a:t>.</a:t>
            </a:r>
          </a:p>
        </p:txBody>
      </p:sp>
      <p:pic>
        <p:nvPicPr>
          <p:cNvPr id="10" name="Image 9">
            <a:extLst>
              <a:ext uri="{FF2B5EF4-FFF2-40B4-BE49-F238E27FC236}">
                <a16:creationId xmlns:a16="http://schemas.microsoft.com/office/drawing/2014/main" id="{FFF954B7-6AEE-BF45-8948-73D75581E74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99837" y="1810748"/>
            <a:ext cx="5760000" cy="3735740"/>
          </a:xfrm>
          <a:prstGeom prst="rect">
            <a:avLst/>
          </a:prstGeom>
        </p:spPr>
      </p:pic>
      <p:sp>
        <p:nvSpPr>
          <p:cNvPr id="11" name="ZoneTexte 10">
            <a:extLst>
              <a:ext uri="{FF2B5EF4-FFF2-40B4-BE49-F238E27FC236}">
                <a16:creationId xmlns:a16="http://schemas.microsoft.com/office/drawing/2014/main" id="{804FAE6E-A419-7A0E-4D4F-B9AD0B4ABC2D}"/>
              </a:ext>
            </a:extLst>
          </p:cNvPr>
          <p:cNvSpPr txBox="1"/>
          <p:nvPr/>
        </p:nvSpPr>
        <p:spPr>
          <a:xfrm>
            <a:off x="2097232" y="1533749"/>
            <a:ext cx="3127459" cy="276999"/>
          </a:xfrm>
          <a:prstGeom prst="rect">
            <a:avLst/>
          </a:prstGeom>
          <a:noFill/>
        </p:spPr>
        <p:txBody>
          <a:bodyPr wrap="none" lIns="0" tIns="0" rIns="0" bIns="0" rtlCol="0">
            <a:spAutoFit/>
          </a:bodyPr>
          <a:lstStyle/>
          <a:p>
            <a:r>
              <a:rPr lang="fr-FR" sz="1600" b="1" dirty="0">
                <a:latin typeface="Century Gothic" panose="020B0502020202020204" pitchFamily="34" charset="0"/>
              </a:rPr>
              <a:t>Moulins à Montbrillant (2 roues</a:t>
            </a:r>
            <a:r>
              <a:rPr lang="fr-FR" b="1" dirty="0"/>
              <a:t>)</a:t>
            </a:r>
          </a:p>
        </p:txBody>
      </p:sp>
      <p:pic>
        <p:nvPicPr>
          <p:cNvPr id="3" name="Image 2">
            <a:extLst>
              <a:ext uri="{FF2B5EF4-FFF2-40B4-BE49-F238E27FC236}">
                <a16:creationId xmlns:a16="http://schemas.microsoft.com/office/drawing/2014/main" id="{FFFF9BC8-E375-E100-845C-9604E367832B}"/>
              </a:ext>
            </a:extLst>
          </p:cNvPr>
          <p:cNvPicPr>
            <a:picLocks noChangeAspect="1"/>
          </p:cNvPicPr>
          <p:nvPr/>
        </p:nvPicPr>
        <p:blipFill>
          <a:blip r:embed="rId3">
            <a:extLst>
              <a:ext uri="{28A0092B-C50C-407E-A947-70E740481C1C}">
                <a14:useLocalDpi xmlns:a14="http://schemas.microsoft.com/office/drawing/2010/main" val="0"/>
              </a:ext>
            </a:extLst>
          </a:blip>
          <a:srcRect t="7880" b="11796"/>
          <a:stretch>
            <a:fillRect/>
          </a:stretch>
        </p:blipFill>
        <p:spPr>
          <a:xfrm>
            <a:off x="1482255" y="6408056"/>
            <a:ext cx="4595163" cy="3784867"/>
          </a:xfrm>
          <a:prstGeom prst="rect">
            <a:avLst/>
          </a:prstGeom>
        </p:spPr>
      </p:pic>
      <p:pic>
        <p:nvPicPr>
          <p:cNvPr id="9" name="Image 8" descr="Une image contenant texte, Police, écriture manuscrite, ligne&#10;&#10;Le contenu généré par l’IA peut être incorrect.">
            <a:extLst>
              <a:ext uri="{FF2B5EF4-FFF2-40B4-BE49-F238E27FC236}">
                <a16:creationId xmlns:a16="http://schemas.microsoft.com/office/drawing/2014/main" id="{B224494E-32B0-37B9-C1A1-E34CAF6D21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9837" y="318867"/>
            <a:ext cx="1766668" cy="900000"/>
          </a:xfrm>
          <a:prstGeom prst="rect">
            <a:avLst/>
          </a:prstGeom>
        </p:spPr>
      </p:pic>
      <p:pic>
        <p:nvPicPr>
          <p:cNvPr id="13" name="Image 12">
            <a:extLst>
              <a:ext uri="{FF2B5EF4-FFF2-40B4-BE49-F238E27FC236}">
                <a16:creationId xmlns:a16="http://schemas.microsoft.com/office/drawing/2014/main" id="{AA60F985-A794-32E8-B1B6-E9900ADEC70E}"/>
              </a:ext>
            </a:extLst>
          </p:cNvPr>
          <p:cNvPicPr>
            <a:picLocks noChangeAspect="1"/>
          </p:cNvPicPr>
          <p:nvPr/>
        </p:nvPicPr>
        <p:blipFill>
          <a:blip r:embed="rId5"/>
          <a:stretch>
            <a:fillRect/>
          </a:stretch>
        </p:blipFill>
        <p:spPr>
          <a:xfrm>
            <a:off x="6211742" y="247802"/>
            <a:ext cx="896190" cy="902286"/>
          </a:xfrm>
          <a:prstGeom prst="rect">
            <a:avLst/>
          </a:prstGeom>
        </p:spPr>
      </p:pic>
    </p:spTree>
    <p:extLst>
      <p:ext uri="{BB962C8B-B14F-4D97-AF65-F5344CB8AC3E}">
        <p14:creationId xmlns:p14="http://schemas.microsoft.com/office/powerpoint/2010/main" val="4024831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1406E8C-7D6D-EA04-BC63-B3D6E004797F}"/>
              </a:ext>
            </a:extLst>
          </p:cNvPr>
          <p:cNvSpPr txBox="1"/>
          <p:nvPr/>
        </p:nvSpPr>
        <p:spPr>
          <a:xfrm>
            <a:off x="3322319" y="4687146"/>
            <a:ext cx="2313093" cy="369332"/>
          </a:xfrm>
          <a:prstGeom prst="rect">
            <a:avLst/>
          </a:prstGeom>
          <a:noFill/>
        </p:spPr>
        <p:txBody>
          <a:bodyPr wrap="square" rtlCol="0">
            <a:spAutoFit/>
          </a:bodyPr>
          <a:lstStyle/>
          <a:p>
            <a:r>
              <a:rPr lang="fr-FR" dirty="0"/>
              <a:t>TURBINE s</a:t>
            </a:r>
          </a:p>
        </p:txBody>
      </p:sp>
      <p:pic>
        <p:nvPicPr>
          <p:cNvPr id="11" name="Image 10" descr="Une image contenant statue, tuyau, métal, sol&#10;&#10;Le contenu généré par l’IA peut être incorrect.">
            <a:extLst>
              <a:ext uri="{FF2B5EF4-FFF2-40B4-BE49-F238E27FC236}">
                <a16:creationId xmlns:a16="http://schemas.microsoft.com/office/drawing/2014/main" id="{272E6057-1680-C112-227A-AE73C6803E4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114887" y="8375008"/>
            <a:ext cx="1855817" cy="1495345"/>
          </a:xfrm>
          <a:prstGeom prst="rect">
            <a:avLst/>
          </a:prstGeom>
        </p:spPr>
      </p:pic>
      <p:sp>
        <p:nvSpPr>
          <p:cNvPr id="12" name="ZoneTexte 11">
            <a:extLst>
              <a:ext uri="{FF2B5EF4-FFF2-40B4-BE49-F238E27FC236}">
                <a16:creationId xmlns:a16="http://schemas.microsoft.com/office/drawing/2014/main" id="{D1F58642-D864-471C-5AAA-E4B477A4B8DB}"/>
              </a:ext>
            </a:extLst>
          </p:cNvPr>
          <p:cNvSpPr txBox="1"/>
          <p:nvPr/>
        </p:nvSpPr>
        <p:spPr>
          <a:xfrm>
            <a:off x="2511509" y="344464"/>
            <a:ext cx="3366306" cy="923330"/>
          </a:xfrm>
          <a:prstGeom prst="rect">
            <a:avLst/>
          </a:prstGeom>
          <a:noFill/>
        </p:spPr>
        <p:txBody>
          <a:bodyPr wrap="none" lIns="0" tIns="0" rIns="0" bIns="0" rtlCol="0">
            <a:spAutoFit/>
          </a:bodyPr>
          <a:lstStyle/>
          <a:p>
            <a:pPr algn="ctr"/>
            <a:r>
              <a:rPr lang="fr-FR" sz="2000" b="1" dirty="0">
                <a:latin typeface="Century Gothic" panose="020B0502020202020204" pitchFamily="34" charset="0"/>
              </a:rPr>
              <a:t>TURBINE DE EMBOUTISSAGE </a:t>
            </a:r>
          </a:p>
          <a:p>
            <a:pPr algn="ctr"/>
            <a:r>
              <a:rPr lang="fr-FR" sz="2000" b="1" dirty="0">
                <a:latin typeface="Century Gothic" panose="020B0502020202020204" pitchFamily="34" charset="0"/>
              </a:rPr>
              <a:t>JURASSIEN INDUSTRIE </a:t>
            </a:r>
          </a:p>
          <a:p>
            <a:pPr algn="ctr"/>
            <a:r>
              <a:rPr lang="fr-FR" sz="2000" b="1" dirty="0">
                <a:latin typeface="Century Gothic" panose="020B0502020202020204" pitchFamily="34" charset="0"/>
              </a:rPr>
              <a:t> </a:t>
            </a:r>
            <a:r>
              <a:rPr lang="fr-FR" dirty="0">
                <a:latin typeface="Century Gothic" panose="020B0502020202020204" pitchFamily="34" charset="0"/>
              </a:rPr>
              <a:t>Saint-Claude</a:t>
            </a:r>
          </a:p>
        </p:txBody>
      </p:sp>
      <p:pic>
        <p:nvPicPr>
          <p:cNvPr id="13" name="Image 12" descr="Une image contenant texte, Police, écriture manuscrite, ligne&#10;&#10;Le contenu généré par l’IA peut être incorrect.">
            <a:extLst>
              <a:ext uri="{FF2B5EF4-FFF2-40B4-BE49-F238E27FC236}">
                <a16:creationId xmlns:a16="http://schemas.microsoft.com/office/drawing/2014/main" id="{36E2B8F1-3E89-9641-A015-69359C0A05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837" y="318867"/>
            <a:ext cx="1766668" cy="900000"/>
          </a:xfrm>
          <a:prstGeom prst="rect">
            <a:avLst/>
          </a:prstGeom>
        </p:spPr>
      </p:pic>
      <p:pic>
        <p:nvPicPr>
          <p:cNvPr id="14" name="Image 13">
            <a:extLst>
              <a:ext uri="{FF2B5EF4-FFF2-40B4-BE49-F238E27FC236}">
                <a16:creationId xmlns:a16="http://schemas.microsoft.com/office/drawing/2014/main" id="{71F7B3BC-C693-E02D-6731-9ECA0688B4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83749" y="359906"/>
            <a:ext cx="900000" cy="900000"/>
          </a:xfrm>
          <a:prstGeom prst="rect">
            <a:avLst/>
          </a:prstGeom>
        </p:spPr>
      </p:pic>
      <p:pic>
        <p:nvPicPr>
          <p:cNvPr id="18" name="Image 17" descr="Une image contenant texte, capture d’écran, carte&#10;&#10;Le contenu généré par l’IA peut être incorrect.">
            <a:extLst>
              <a:ext uri="{FF2B5EF4-FFF2-40B4-BE49-F238E27FC236}">
                <a16:creationId xmlns:a16="http://schemas.microsoft.com/office/drawing/2014/main" id="{9A132FD0-C519-8810-857A-E97DBEE76223}"/>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83269" y="2246061"/>
            <a:ext cx="4479054" cy="8079992"/>
          </a:xfrm>
          <a:prstGeom prst="rect">
            <a:avLst/>
          </a:prstGeom>
        </p:spPr>
      </p:pic>
      <p:sp>
        <p:nvSpPr>
          <p:cNvPr id="19" name="ZoneTexte 18">
            <a:extLst>
              <a:ext uri="{FF2B5EF4-FFF2-40B4-BE49-F238E27FC236}">
                <a16:creationId xmlns:a16="http://schemas.microsoft.com/office/drawing/2014/main" id="{C4034904-97AA-66EB-28DE-0BFAE53BC012}"/>
              </a:ext>
            </a:extLst>
          </p:cNvPr>
          <p:cNvSpPr txBox="1"/>
          <p:nvPr/>
        </p:nvSpPr>
        <p:spPr>
          <a:xfrm>
            <a:off x="5018930" y="3831947"/>
            <a:ext cx="2157476" cy="3877985"/>
          </a:xfrm>
          <a:prstGeom prst="rect">
            <a:avLst/>
          </a:prstGeom>
          <a:noFill/>
        </p:spPr>
        <p:txBody>
          <a:bodyPr wrap="square" lIns="0" tIns="0" rIns="0" bIns="0" rtlCol="0">
            <a:spAutoFit/>
          </a:bodyPr>
          <a:lstStyle/>
          <a:p>
            <a:r>
              <a:rPr lang="fr-FR" sz="1400" dirty="0">
                <a:latin typeface="Century Gothic" panose="020B0502020202020204" pitchFamily="34" charset="0"/>
              </a:rPr>
              <a:t>Cette turbine est réapparue après la démolition de  Emboutissage jurassien industrie.</a:t>
            </a:r>
          </a:p>
          <a:p>
            <a:r>
              <a:rPr lang="fr-FR" sz="1400" dirty="0">
                <a:latin typeface="Century Gothic" panose="020B0502020202020204" pitchFamily="34" charset="0"/>
              </a:rPr>
              <a:t>Jean-Paul Duchemin et Rodolphe Goydadin (membres de notre association et de l’association La Roue du Lizon) ont obtenu du Parc Naturel Régional du Haut-Jura de la sauvegarder et de la mettre en valeur. Notre projet de  pancarte a complètement été modifié par le PNRHJ;</a:t>
            </a:r>
          </a:p>
        </p:txBody>
      </p:sp>
      <p:pic>
        <p:nvPicPr>
          <p:cNvPr id="9" name="Image 8">
            <a:extLst>
              <a:ext uri="{FF2B5EF4-FFF2-40B4-BE49-F238E27FC236}">
                <a16:creationId xmlns:a16="http://schemas.microsoft.com/office/drawing/2014/main" id="{68818B31-4315-2F17-84B1-00D7E92C2DB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667825" y="1396685"/>
            <a:ext cx="2772304" cy="1877712"/>
          </a:xfrm>
          <a:prstGeom prst="rect">
            <a:avLst/>
          </a:prstGeom>
        </p:spPr>
      </p:pic>
    </p:spTree>
    <p:extLst>
      <p:ext uri="{BB962C8B-B14F-4D97-AF65-F5344CB8AC3E}">
        <p14:creationId xmlns:p14="http://schemas.microsoft.com/office/powerpoint/2010/main" val="428935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545EE28-F894-B9D7-A7EA-B4C5FDF615DA}"/>
              </a:ext>
            </a:extLst>
          </p:cNvPr>
          <p:cNvSpPr txBox="1"/>
          <p:nvPr/>
        </p:nvSpPr>
        <p:spPr>
          <a:xfrm>
            <a:off x="2126505" y="387870"/>
            <a:ext cx="4141156" cy="830997"/>
          </a:xfrm>
          <a:prstGeom prst="rect">
            <a:avLst/>
          </a:prstGeom>
          <a:noFill/>
        </p:spPr>
        <p:txBody>
          <a:bodyPr wrap="square" lIns="0" tIns="0" rIns="0" bIns="0" rtlCol="0">
            <a:spAutoFit/>
          </a:bodyPr>
          <a:lstStyle/>
          <a:p>
            <a:pPr algn="ctr"/>
            <a:r>
              <a:rPr lang="fr-FR" sz="1600" b="1" dirty="0">
                <a:latin typeface="Century Gothic" panose="020B0502020202020204" pitchFamily="34" charset="0"/>
              </a:rPr>
              <a:t>REPAS</a:t>
            </a:r>
          </a:p>
          <a:p>
            <a:pPr algn="ctr"/>
            <a:r>
              <a:rPr lang="fr-FR" sz="2000" b="1" dirty="0">
                <a:latin typeface="Century Gothic" panose="020B0502020202020204" pitchFamily="34" charset="0"/>
              </a:rPr>
              <a:t>AU RESTAURANT LE PANORAMIC</a:t>
            </a:r>
          </a:p>
          <a:p>
            <a:pPr algn="ctr"/>
            <a:r>
              <a:rPr lang="fr-FR" dirty="0">
                <a:latin typeface="Century Gothic" panose="020B0502020202020204" pitchFamily="34" charset="0"/>
              </a:rPr>
              <a:t>à Saint-Claude</a:t>
            </a:r>
          </a:p>
        </p:txBody>
      </p:sp>
      <p:pic>
        <p:nvPicPr>
          <p:cNvPr id="4" name="Image 3" descr="Une image contenant texte, Police, écriture manuscrite, ligne&#10;&#10;Le contenu généré par l’IA peut être incorrect.">
            <a:extLst>
              <a:ext uri="{FF2B5EF4-FFF2-40B4-BE49-F238E27FC236}">
                <a16:creationId xmlns:a16="http://schemas.microsoft.com/office/drawing/2014/main" id="{C0CD6676-18BC-FC0B-1D68-1567249839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837" y="318867"/>
            <a:ext cx="1766668" cy="900000"/>
          </a:xfrm>
          <a:prstGeom prst="rect">
            <a:avLst/>
          </a:prstGeom>
        </p:spPr>
      </p:pic>
      <p:pic>
        <p:nvPicPr>
          <p:cNvPr id="5" name="Image 4">
            <a:extLst>
              <a:ext uri="{FF2B5EF4-FFF2-40B4-BE49-F238E27FC236}">
                <a16:creationId xmlns:a16="http://schemas.microsoft.com/office/drawing/2014/main" id="{85245694-A753-4F49-F94D-70E5416C0B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3749" y="359906"/>
            <a:ext cx="900000" cy="900000"/>
          </a:xfrm>
          <a:prstGeom prst="rect">
            <a:avLst/>
          </a:prstGeom>
        </p:spPr>
      </p:pic>
      <p:pic>
        <p:nvPicPr>
          <p:cNvPr id="7" name="Image 6" descr="Une image contenant intérieur, meubles, chaise, Table de cuisine et de salle à manger">
            <a:extLst>
              <a:ext uri="{FF2B5EF4-FFF2-40B4-BE49-F238E27FC236}">
                <a16:creationId xmlns:a16="http://schemas.microsoft.com/office/drawing/2014/main" id="{D29C39F8-0F89-9E3E-9BFC-F8C57ADB28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9837" y="1861057"/>
            <a:ext cx="6840000" cy="3484849"/>
          </a:xfrm>
          <a:prstGeom prst="rect">
            <a:avLst/>
          </a:prstGeom>
        </p:spPr>
      </p:pic>
      <p:pic>
        <p:nvPicPr>
          <p:cNvPr id="11" name="Image 10" descr="Une image contenant intérieur, décoration d’intérieur, mur, meubles">
            <a:extLst>
              <a:ext uri="{FF2B5EF4-FFF2-40B4-BE49-F238E27FC236}">
                <a16:creationId xmlns:a16="http://schemas.microsoft.com/office/drawing/2014/main" id="{E8863F79-DF05-C09D-7C94-A2AC1F1490D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9837" y="6120524"/>
            <a:ext cx="6840000" cy="3436764"/>
          </a:xfrm>
          <a:prstGeom prst="rect">
            <a:avLst/>
          </a:prstGeom>
        </p:spPr>
      </p:pic>
    </p:spTree>
    <p:extLst>
      <p:ext uri="{BB962C8B-B14F-4D97-AF65-F5344CB8AC3E}">
        <p14:creationId xmlns:p14="http://schemas.microsoft.com/office/powerpoint/2010/main" val="3713216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760B392-FB3B-7B36-7714-EEE3FF121722}"/>
              </a:ext>
            </a:extLst>
          </p:cNvPr>
          <p:cNvPicPr>
            <a:picLocks noChangeAspect="1"/>
          </p:cNvPicPr>
          <p:nvPr/>
        </p:nvPicPr>
        <p:blipFill>
          <a:blip r:embed="rId2">
            <a:extLst>
              <a:ext uri="{28A0092B-C50C-407E-A947-70E740481C1C}">
                <a14:useLocalDpi xmlns:a14="http://schemas.microsoft.com/office/drawing/2010/main" val="0"/>
              </a:ext>
            </a:extLst>
          </a:blip>
          <a:srcRect t="17151"/>
          <a:stretch>
            <a:fillRect/>
          </a:stretch>
        </p:blipFill>
        <p:spPr>
          <a:xfrm>
            <a:off x="0" y="1528492"/>
            <a:ext cx="7572671" cy="2459358"/>
          </a:xfrm>
          <a:prstGeom prst="rect">
            <a:avLst/>
          </a:prstGeom>
        </p:spPr>
      </p:pic>
      <p:sp>
        <p:nvSpPr>
          <p:cNvPr id="13" name="ZoneTexte 12">
            <a:extLst>
              <a:ext uri="{FF2B5EF4-FFF2-40B4-BE49-F238E27FC236}">
                <a16:creationId xmlns:a16="http://schemas.microsoft.com/office/drawing/2014/main" id="{ED17D6FD-B0D8-1F02-80A5-AF406A2CD432}"/>
              </a:ext>
            </a:extLst>
          </p:cNvPr>
          <p:cNvSpPr txBox="1"/>
          <p:nvPr/>
        </p:nvSpPr>
        <p:spPr>
          <a:xfrm>
            <a:off x="1587655" y="698828"/>
            <a:ext cx="4397358" cy="400110"/>
          </a:xfrm>
          <a:prstGeom prst="rect">
            <a:avLst/>
          </a:prstGeom>
          <a:noFill/>
        </p:spPr>
        <p:txBody>
          <a:bodyPr wrap="none" rtlCol="0">
            <a:spAutoFit/>
          </a:bodyPr>
          <a:lstStyle/>
          <a:p>
            <a:pPr algn="ctr"/>
            <a:r>
              <a:rPr lang="fr-FR" sz="2000" b="1" dirty="0">
                <a:latin typeface="Century Gothic" panose="020B0502020202020204" pitchFamily="34" charset="0"/>
              </a:rPr>
              <a:t>Rassemblement des congressistes</a:t>
            </a:r>
          </a:p>
        </p:txBody>
      </p:sp>
      <p:pic>
        <p:nvPicPr>
          <p:cNvPr id="5" name="Image 4">
            <a:extLst>
              <a:ext uri="{FF2B5EF4-FFF2-40B4-BE49-F238E27FC236}">
                <a16:creationId xmlns:a16="http://schemas.microsoft.com/office/drawing/2014/main" id="{C3D0C01B-45D1-386E-174C-E732599C303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4811" y="4446848"/>
            <a:ext cx="7602291" cy="1913303"/>
          </a:xfrm>
          <a:prstGeom prst="rect">
            <a:avLst/>
          </a:prstGeom>
        </p:spPr>
      </p:pic>
      <p:pic>
        <p:nvPicPr>
          <p:cNvPr id="7" name="Image 6">
            <a:extLst>
              <a:ext uri="{FF2B5EF4-FFF2-40B4-BE49-F238E27FC236}">
                <a16:creationId xmlns:a16="http://schemas.microsoft.com/office/drawing/2014/main" id="{83BF96BF-C89A-829D-3F0C-21575BFE8E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033" y="6887361"/>
            <a:ext cx="1803051" cy="2520000"/>
          </a:xfrm>
          <a:prstGeom prst="rect">
            <a:avLst/>
          </a:prstGeom>
        </p:spPr>
      </p:pic>
      <p:pic>
        <p:nvPicPr>
          <p:cNvPr id="11" name="Image 10">
            <a:extLst>
              <a:ext uri="{FF2B5EF4-FFF2-40B4-BE49-F238E27FC236}">
                <a16:creationId xmlns:a16="http://schemas.microsoft.com/office/drawing/2014/main" id="{67D55E26-41BF-9BFC-0D4B-03F4CB836E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4929" y="6887361"/>
            <a:ext cx="2018713" cy="2520000"/>
          </a:xfrm>
          <a:prstGeom prst="rect">
            <a:avLst/>
          </a:prstGeom>
        </p:spPr>
      </p:pic>
    </p:spTree>
    <p:extLst>
      <p:ext uri="{BB962C8B-B14F-4D97-AF65-F5344CB8AC3E}">
        <p14:creationId xmlns:p14="http://schemas.microsoft.com/office/powerpoint/2010/main" val="152604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Police, écriture manuscrite, ligne&#10;&#10;Le contenu généré par l’IA peut être incorrect.">
            <a:extLst>
              <a:ext uri="{FF2B5EF4-FFF2-40B4-BE49-F238E27FC236}">
                <a16:creationId xmlns:a16="http://schemas.microsoft.com/office/drawing/2014/main" id="{D6694DE8-FC72-E122-47C4-1B49A401B8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837" y="318867"/>
            <a:ext cx="1766668" cy="900000"/>
          </a:xfrm>
          <a:prstGeom prst="rect">
            <a:avLst/>
          </a:prstGeom>
        </p:spPr>
      </p:pic>
      <p:pic>
        <p:nvPicPr>
          <p:cNvPr id="4" name="Image 3">
            <a:extLst>
              <a:ext uri="{FF2B5EF4-FFF2-40B4-BE49-F238E27FC236}">
                <a16:creationId xmlns:a16="http://schemas.microsoft.com/office/drawing/2014/main" id="{04CC09DE-D9A2-F42B-3633-78436920D7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3749" y="359906"/>
            <a:ext cx="900000" cy="900000"/>
          </a:xfrm>
          <a:prstGeom prst="rect">
            <a:avLst/>
          </a:prstGeom>
        </p:spPr>
      </p:pic>
      <p:pic>
        <p:nvPicPr>
          <p:cNvPr id="5" name="Image 4" descr="Une image contenant texte, capture d’écran, collage, affiche&#10;&#10;Le contenu généré par l’IA peut être incorrect.">
            <a:extLst>
              <a:ext uri="{FF2B5EF4-FFF2-40B4-BE49-F238E27FC236}">
                <a16:creationId xmlns:a16="http://schemas.microsoft.com/office/drawing/2014/main" id="{86D1795B-6A8A-B8DD-1767-A08820FABB6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59837" y="1365892"/>
            <a:ext cx="6840000" cy="2934629"/>
          </a:xfrm>
          <a:prstGeom prst="rect">
            <a:avLst/>
          </a:prstGeom>
        </p:spPr>
      </p:pic>
      <p:pic>
        <p:nvPicPr>
          <p:cNvPr id="6" name="Image 5" descr="Une image contenant texte, lettre, capture d’écran, collage&#10;&#10;Le contenu généré par l’IA peut être incorrect.">
            <a:extLst>
              <a:ext uri="{FF2B5EF4-FFF2-40B4-BE49-F238E27FC236}">
                <a16:creationId xmlns:a16="http://schemas.microsoft.com/office/drawing/2014/main" id="{F74F4BF9-FC3E-A986-6E1A-3CFF98CE230D}"/>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43749" y="4192389"/>
            <a:ext cx="6840000" cy="2965124"/>
          </a:xfrm>
          <a:prstGeom prst="rect">
            <a:avLst/>
          </a:prstGeom>
        </p:spPr>
      </p:pic>
      <p:sp>
        <p:nvSpPr>
          <p:cNvPr id="7" name="ZoneTexte 6">
            <a:extLst>
              <a:ext uri="{FF2B5EF4-FFF2-40B4-BE49-F238E27FC236}">
                <a16:creationId xmlns:a16="http://schemas.microsoft.com/office/drawing/2014/main" id="{0BEF2F71-FF90-EA50-E615-FADC34A41C98}"/>
              </a:ext>
            </a:extLst>
          </p:cNvPr>
          <p:cNvSpPr txBox="1"/>
          <p:nvPr/>
        </p:nvSpPr>
        <p:spPr>
          <a:xfrm>
            <a:off x="2195530" y="631798"/>
            <a:ext cx="4157243" cy="700192"/>
          </a:xfrm>
          <a:prstGeom prst="rect">
            <a:avLst/>
          </a:prstGeom>
          <a:noFill/>
        </p:spPr>
        <p:txBody>
          <a:bodyPr wrap="square" rtlCol="0">
            <a:spAutoFit/>
          </a:bodyPr>
          <a:lstStyle/>
          <a:p>
            <a:pPr algn="ctr"/>
            <a:r>
              <a:rPr lang="fr-FR" sz="1950" b="1" dirty="0">
                <a:latin typeface="Century Gothic" panose="020B0502020202020204" pitchFamily="34" charset="0"/>
              </a:rPr>
              <a:t>MUSÉE DE LA PIPE ET DU DIAMANT</a:t>
            </a:r>
          </a:p>
          <a:p>
            <a:pPr algn="ctr"/>
            <a:r>
              <a:rPr lang="fr-FR" dirty="0">
                <a:latin typeface="Century Gothic" panose="020B0502020202020204" pitchFamily="34" charset="0"/>
              </a:rPr>
              <a:t>Saint-Claude</a:t>
            </a:r>
            <a:r>
              <a:rPr lang="fr-FR" sz="2000" b="1" dirty="0">
                <a:latin typeface="Century Gothic" panose="020B0502020202020204" pitchFamily="34" charset="0"/>
              </a:rPr>
              <a:t> </a:t>
            </a:r>
          </a:p>
        </p:txBody>
      </p:sp>
      <p:pic>
        <p:nvPicPr>
          <p:cNvPr id="11" name="Image 10">
            <a:extLst>
              <a:ext uri="{FF2B5EF4-FFF2-40B4-BE49-F238E27FC236}">
                <a16:creationId xmlns:a16="http://schemas.microsoft.com/office/drawing/2014/main" id="{10675475-3724-A0F4-9EE3-09981EDF85E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59837" y="7481909"/>
            <a:ext cx="1046597" cy="2880000"/>
          </a:xfrm>
          <a:prstGeom prst="rect">
            <a:avLst/>
          </a:prstGeom>
        </p:spPr>
      </p:pic>
      <p:pic>
        <p:nvPicPr>
          <p:cNvPr id="13" name="Image 12" descr="Une image contenant table, meubles, en bois, intérieur&#10;&#10;Le contenu généré par l’IA peut être incorrect.">
            <a:extLst>
              <a:ext uri="{FF2B5EF4-FFF2-40B4-BE49-F238E27FC236}">
                <a16:creationId xmlns:a16="http://schemas.microsoft.com/office/drawing/2014/main" id="{5E8FA03B-81FA-3A42-05CA-1B705D8A817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55837" y="7452000"/>
            <a:ext cx="1064186" cy="2880000"/>
          </a:xfrm>
          <a:prstGeom prst="rect">
            <a:avLst/>
          </a:prstGeom>
        </p:spPr>
      </p:pic>
      <p:sp>
        <p:nvSpPr>
          <p:cNvPr id="14" name="ZoneTexte 13">
            <a:extLst>
              <a:ext uri="{FF2B5EF4-FFF2-40B4-BE49-F238E27FC236}">
                <a16:creationId xmlns:a16="http://schemas.microsoft.com/office/drawing/2014/main" id="{F6ADEBF8-0D51-8806-7BFA-12534CD884CF}"/>
              </a:ext>
            </a:extLst>
          </p:cNvPr>
          <p:cNvSpPr txBox="1"/>
          <p:nvPr/>
        </p:nvSpPr>
        <p:spPr>
          <a:xfrm>
            <a:off x="1712640" y="7746583"/>
            <a:ext cx="4102217" cy="2585323"/>
          </a:xfrm>
          <a:prstGeom prst="rect">
            <a:avLst/>
          </a:prstGeom>
          <a:noFill/>
        </p:spPr>
        <p:txBody>
          <a:bodyPr wrap="square" lIns="0" tIns="0" rIns="0" bIns="0" rtlCol="0">
            <a:spAutoFit/>
          </a:bodyPr>
          <a:lstStyle/>
          <a:p>
            <a:r>
              <a:rPr lang="fr-FR" sz="1400" dirty="0">
                <a:latin typeface="Century Gothic" panose="020B0502020202020204" pitchFamily="34" charset="0"/>
              </a:rPr>
              <a:t>Musée privé créé par la Confrérie des Maîtres-Pipiers de Saint-Claude et l’Association des Diamantaires du Haut-Jura. Découverte de l’histoire des deux savoir-faire.</a:t>
            </a:r>
            <a:br>
              <a:rPr lang="fr-FR" sz="1400" dirty="0">
                <a:latin typeface="Century Gothic" panose="020B0502020202020204" pitchFamily="34" charset="0"/>
              </a:rPr>
            </a:br>
            <a:r>
              <a:rPr lang="fr-FR" sz="1400" b="1" dirty="0">
                <a:latin typeface="Century Gothic" panose="020B0502020202020204" pitchFamily="34" charset="0"/>
              </a:rPr>
              <a:t>Pipes</a:t>
            </a:r>
            <a:r>
              <a:rPr lang="fr-FR" sz="1400" dirty="0">
                <a:latin typeface="Century Gothic" panose="020B0502020202020204" pitchFamily="34" charset="0"/>
              </a:rPr>
              <a:t> : outils, machines anciennes, riche collection de pipes, salle capitulaire où ont lieu deux fois par an les intronisations des membres de la confrérie.</a:t>
            </a:r>
            <a:br>
              <a:rPr lang="fr-FR" sz="1400" dirty="0">
                <a:latin typeface="Century Gothic" panose="020B0502020202020204" pitchFamily="34" charset="0"/>
              </a:rPr>
            </a:br>
            <a:r>
              <a:rPr lang="fr-FR" sz="1400" b="1" dirty="0">
                <a:latin typeface="Century Gothic" panose="020B0502020202020204" pitchFamily="34" charset="0"/>
              </a:rPr>
              <a:t>Diamants</a:t>
            </a:r>
            <a:r>
              <a:rPr lang="fr-FR" sz="1400" dirty="0">
                <a:latin typeface="Century Gothic" panose="020B0502020202020204" pitchFamily="34" charset="0"/>
              </a:rPr>
              <a:t> : atelier reconstitué, exposition de pierres brutes et taillées, collection des Meilleurs Ouvriers de France (catégorie lapidaire), reproductions de diamants célèbres. </a:t>
            </a:r>
          </a:p>
        </p:txBody>
      </p:sp>
      <p:sp>
        <p:nvSpPr>
          <p:cNvPr id="15" name="ZoneTexte 14">
            <a:extLst>
              <a:ext uri="{FF2B5EF4-FFF2-40B4-BE49-F238E27FC236}">
                <a16:creationId xmlns:a16="http://schemas.microsoft.com/office/drawing/2014/main" id="{B8C6162F-1EFA-7F52-435F-DFEA8E589B9A}"/>
              </a:ext>
            </a:extLst>
          </p:cNvPr>
          <p:cNvSpPr txBox="1"/>
          <p:nvPr/>
        </p:nvSpPr>
        <p:spPr>
          <a:xfrm>
            <a:off x="2126505" y="7475586"/>
            <a:ext cx="2996013" cy="215444"/>
          </a:xfrm>
          <a:prstGeom prst="rect">
            <a:avLst/>
          </a:prstGeom>
          <a:noFill/>
        </p:spPr>
        <p:txBody>
          <a:bodyPr wrap="none" lIns="0" tIns="0" rIns="0" bIns="0" rtlCol="0">
            <a:spAutoFit/>
          </a:bodyPr>
          <a:lstStyle/>
          <a:p>
            <a:r>
              <a:rPr lang="fr-FR" sz="1400" dirty="0">
                <a:solidFill>
                  <a:schemeClr val="tx2">
                    <a:lumMod val="90000"/>
                    <a:lumOff val="10000"/>
                  </a:schemeClr>
                </a:solidFill>
                <a:latin typeface="Century Gothic" panose="020B0502020202020204" pitchFamily="34" charset="0"/>
              </a:rPr>
              <a:t>https://musee-pipe-diamant.com/</a:t>
            </a:r>
          </a:p>
        </p:txBody>
      </p:sp>
      <p:sp>
        <p:nvSpPr>
          <p:cNvPr id="3" name="ZoneTexte 2">
            <a:extLst>
              <a:ext uri="{FF2B5EF4-FFF2-40B4-BE49-F238E27FC236}">
                <a16:creationId xmlns:a16="http://schemas.microsoft.com/office/drawing/2014/main" id="{2CC9B414-CD9F-3EA4-4AF2-E0F12E95E1D6}"/>
              </a:ext>
            </a:extLst>
          </p:cNvPr>
          <p:cNvSpPr txBox="1"/>
          <p:nvPr/>
        </p:nvSpPr>
        <p:spPr>
          <a:xfrm>
            <a:off x="3329887" y="357353"/>
            <a:ext cx="1750479" cy="276999"/>
          </a:xfrm>
          <a:prstGeom prst="rect">
            <a:avLst/>
          </a:prstGeom>
          <a:noFill/>
        </p:spPr>
        <p:txBody>
          <a:bodyPr wrap="none" lIns="0" tIns="0" rIns="0" bIns="0" rtlCol="0">
            <a:spAutoFit/>
          </a:bodyPr>
          <a:lstStyle/>
          <a:p>
            <a:r>
              <a:rPr lang="fr-FR" b="1" dirty="0">
                <a:solidFill>
                  <a:srgbClr val="FF0000"/>
                </a:solidFill>
                <a:latin typeface="Century Gothic" panose="020B0502020202020204" pitchFamily="34" charset="0"/>
              </a:rPr>
              <a:t> VENDREDI 15 h </a:t>
            </a:r>
          </a:p>
        </p:txBody>
      </p:sp>
    </p:spTree>
    <p:extLst>
      <p:ext uri="{BB962C8B-B14F-4D97-AF65-F5344CB8AC3E}">
        <p14:creationId xmlns:p14="http://schemas.microsoft.com/office/powerpoint/2010/main" val="250240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E1BB518-91E6-4932-1756-59C898082CB3}"/>
              </a:ext>
            </a:extLst>
          </p:cNvPr>
          <p:cNvSpPr txBox="1"/>
          <p:nvPr/>
        </p:nvSpPr>
        <p:spPr>
          <a:xfrm>
            <a:off x="2203132" y="485975"/>
            <a:ext cx="4003989" cy="400110"/>
          </a:xfrm>
          <a:prstGeom prst="rect">
            <a:avLst/>
          </a:prstGeom>
          <a:noFill/>
        </p:spPr>
        <p:txBody>
          <a:bodyPr wrap="square" rtlCol="0">
            <a:spAutoFit/>
          </a:bodyPr>
          <a:lstStyle/>
          <a:p>
            <a:r>
              <a:rPr lang="fr-FR" sz="2000" b="1" dirty="0">
                <a:latin typeface="Century Gothic" panose="020B0502020202020204" pitchFamily="34" charset="0"/>
              </a:rPr>
              <a:t>CATHÉDRALE DE SAINT-CLAUDE  </a:t>
            </a:r>
          </a:p>
        </p:txBody>
      </p:sp>
      <p:pic>
        <p:nvPicPr>
          <p:cNvPr id="5" name="Image 4" descr="Une image contenant texte, capture d’écran, Visage humain&#10;&#10;Le contenu généré par l’IA peut être incorrect.">
            <a:extLst>
              <a:ext uri="{FF2B5EF4-FFF2-40B4-BE49-F238E27FC236}">
                <a16:creationId xmlns:a16="http://schemas.microsoft.com/office/drawing/2014/main" id="{8EDAFFCE-2B3C-64D8-F25E-47F63722ED0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860289" y="4640795"/>
            <a:ext cx="3339547" cy="3323987"/>
          </a:xfrm>
          <a:prstGeom prst="rect">
            <a:avLst/>
          </a:prstGeom>
        </p:spPr>
      </p:pic>
      <p:pic>
        <p:nvPicPr>
          <p:cNvPr id="7" name="Image 6" descr="Une image contenant texte, Police, écriture manuscrite, ligne&#10;&#10;Le contenu généré par l’IA peut être incorrect.">
            <a:extLst>
              <a:ext uri="{FF2B5EF4-FFF2-40B4-BE49-F238E27FC236}">
                <a16:creationId xmlns:a16="http://schemas.microsoft.com/office/drawing/2014/main" id="{884D8C82-2182-716F-CA9F-FC60B2C82F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837" y="318867"/>
            <a:ext cx="1766668" cy="900000"/>
          </a:xfrm>
          <a:prstGeom prst="rect">
            <a:avLst/>
          </a:prstGeom>
        </p:spPr>
      </p:pic>
      <p:pic>
        <p:nvPicPr>
          <p:cNvPr id="8" name="Image 7">
            <a:extLst>
              <a:ext uri="{FF2B5EF4-FFF2-40B4-BE49-F238E27FC236}">
                <a16:creationId xmlns:a16="http://schemas.microsoft.com/office/drawing/2014/main" id="{3EEB75E8-D02A-F0C7-C11F-0D1157BE1B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83749" y="359906"/>
            <a:ext cx="900000" cy="900000"/>
          </a:xfrm>
          <a:prstGeom prst="rect">
            <a:avLst/>
          </a:prstGeom>
        </p:spPr>
      </p:pic>
      <p:pic>
        <p:nvPicPr>
          <p:cNvPr id="10" name="Image 9" descr="Une image contenant plein air, ciel, bâtiment, montagne">
            <a:extLst>
              <a:ext uri="{FF2B5EF4-FFF2-40B4-BE49-F238E27FC236}">
                <a16:creationId xmlns:a16="http://schemas.microsoft.com/office/drawing/2014/main" id="{8B2B6A9F-5019-BEA6-77C6-60669219EE6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860290" y="1412264"/>
            <a:ext cx="3339547" cy="2937324"/>
          </a:xfrm>
          <a:prstGeom prst="rect">
            <a:avLst/>
          </a:prstGeom>
        </p:spPr>
      </p:pic>
      <p:pic>
        <p:nvPicPr>
          <p:cNvPr id="12" name="Image 11" descr="Une image contenant plein air, arbre, maison, Zone résidentielle">
            <a:extLst>
              <a:ext uri="{FF2B5EF4-FFF2-40B4-BE49-F238E27FC236}">
                <a16:creationId xmlns:a16="http://schemas.microsoft.com/office/drawing/2014/main" id="{4C4DA4B0-54AF-A107-400C-9A406123CC7B}"/>
              </a:ext>
            </a:extLst>
          </p:cNvPr>
          <p:cNvPicPr>
            <a:picLocks noChangeAspect="1"/>
          </p:cNvPicPr>
          <p:nvPr/>
        </p:nvPicPr>
        <p:blipFill>
          <a:blip r:embed="rId6" cstate="email">
            <a:extLst>
              <a:ext uri="{28A0092B-C50C-407E-A947-70E740481C1C}">
                <a14:useLocalDpi xmlns:a14="http://schemas.microsoft.com/office/drawing/2010/main"/>
              </a:ext>
            </a:extLst>
          </a:blip>
          <a:srcRect r="-236"/>
          <a:stretch>
            <a:fillRect/>
          </a:stretch>
        </p:blipFill>
        <p:spPr>
          <a:xfrm>
            <a:off x="343749" y="8177102"/>
            <a:ext cx="6840000" cy="2154804"/>
          </a:xfrm>
          <a:prstGeom prst="rect">
            <a:avLst/>
          </a:prstGeom>
        </p:spPr>
      </p:pic>
      <p:sp>
        <p:nvSpPr>
          <p:cNvPr id="13" name="ZoneTexte 12">
            <a:extLst>
              <a:ext uri="{FF2B5EF4-FFF2-40B4-BE49-F238E27FC236}">
                <a16:creationId xmlns:a16="http://schemas.microsoft.com/office/drawing/2014/main" id="{2DDC58E9-0EBE-7F32-C19D-AAC0F507EE8C}"/>
              </a:ext>
            </a:extLst>
          </p:cNvPr>
          <p:cNvSpPr txBox="1"/>
          <p:nvPr/>
        </p:nvSpPr>
        <p:spPr>
          <a:xfrm>
            <a:off x="359837" y="1412264"/>
            <a:ext cx="3297763" cy="3016210"/>
          </a:xfrm>
          <a:prstGeom prst="rect">
            <a:avLst/>
          </a:prstGeom>
          <a:noFill/>
        </p:spPr>
        <p:txBody>
          <a:bodyPr wrap="square" lIns="0" tIns="0" rIns="0" bIns="0" rtlCol="0">
            <a:spAutoFit/>
          </a:bodyPr>
          <a:lstStyle/>
          <a:p>
            <a:pPr fontAlgn="base"/>
            <a:r>
              <a:rPr lang="fr-FR" sz="1400" b="1" dirty="0">
                <a:latin typeface="Century Gothic" panose="020B0502020202020204" pitchFamily="34" charset="0"/>
              </a:rPr>
              <a:t>Une construction progressive au fil des siècles</a:t>
            </a:r>
            <a:endParaRPr lang="fr-FR" sz="1400" dirty="0">
              <a:latin typeface="Century Gothic" panose="020B0502020202020204" pitchFamily="34" charset="0"/>
            </a:endParaRPr>
          </a:p>
          <a:p>
            <a:r>
              <a:rPr lang="fr-FR" sz="1400" dirty="0">
                <a:latin typeface="Century Gothic" panose="020B0502020202020204" pitchFamily="34" charset="0"/>
              </a:rPr>
              <a:t>La cathédrale de Saint-Claude repose sur un célèbre monastère fondé au Ve</a:t>
            </a:r>
            <a:r>
              <a:rPr lang="fr-FR" sz="1400" b="1" dirty="0">
                <a:latin typeface="Century Gothic" panose="020B0502020202020204" pitchFamily="34" charset="0"/>
              </a:rPr>
              <a:t> </a:t>
            </a:r>
            <a:r>
              <a:rPr lang="fr-FR" sz="1400" dirty="0">
                <a:latin typeface="Century Gothic" panose="020B0502020202020204" pitchFamily="34" charset="0"/>
              </a:rPr>
              <a:t>siècle</a:t>
            </a:r>
            <a:r>
              <a:rPr lang="fr-FR" sz="1400" b="1" dirty="0">
                <a:latin typeface="Century Gothic" panose="020B0502020202020204" pitchFamily="34" charset="0"/>
              </a:rPr>
              <a:t>.</a:t>
            </a:r>
            <a:r>
              <a:rPr lang="fr-FR" sz="1400" dirty="0">
                <a:latin typeface="Century Gothic" panose="020B0502020202020204" pitchFamily="34" charset="0"/>
              </a:rPr>
              <a:t> L’église abbatiale, construite à partir de la fin du XIVe siècle et achevée au XVIIIe siècle, devient évêché et son église cathédrale en 1742. D'aspect classique et rigoureux, cet édifice fortifié avec un intérieur gothique</a:t>
            </a:r>
            <a:r>
              <a:rPr lang="fr-FR" sz="1400" b="1" dirty="0">
                <a:latin typeface="Century Gothic" panose="020B0502020202020204" pitchFamily="34" charset="0"/>
              </a:rPr>
              <a:t> </a:t>
            </a:r>
            <a:r>
              <a:rPr lang="fr-FR" sz="1400" dirty="0">
                <a:latin typeface="Century Gothic" panose="020B0502020202020204" pitchFamily="34" charset="0"/>
              </a:rPr>
              <a:t>admirable dont la voûte culmine à 25 mètres, abrite de nombreuses pièces</a:t>
            </a:r>
            <a:r>
              <a:rPr lang="fr-FR" sz="1400" b="1" dirty="0">
                <a:latin typeface="Century Gothic" panose="020B0502020202020204" pitchFamily="34" charset="0"/>
              </a:rPr>
              <a:t> </a:t>
            </a:r>
            <a:r>
              <a:rPr lang="fr-FR" sz="1400" dirty="0">
                <a:latin typeface="Century Gothic" panose="020B0502020202020204" pitchFamily="34" charset="0"/>
              </a:rPr>
              <a:t>d’art d’exception. </a:t>
            </a:r>
          </a:p>
        </p:txBody>
      </p:sp>
      <p:sp>
        <p:nvSpPr>
          <p:cNvPr id="14" name="ZoneTexte 13">
            <a:extLst>
              <a:ext uri="{FF2B5EF4-FFF2-40B4-BE49-F238E27FC236}">
                <a16:creationId xmlns:a16="http://schemas.microsoft.com/office/drawing/2014/main" id="{F655F12E-E8B6-3DE0-946E-652B297EB8C2}"/>
              </a:ext>
            </a:extLst>
          </p:cNvPr>
          <p:cNvSpPr txBox="1"/>
          <p:nvPr/>
        </p:nvSpPr>
        <p:spPr>
          <a:xfrm>
            <a:off x="341906" y="4640795"/>
            <a:ext cx="3339548" cy="3323987"/>
          </a:xfrm>
          <a:prstGeom prst="rect">
            <a:avLst/>
          </a:prstGeom>
          <a:noFill/>
        </p:spPr>
        <p:txBody>
          <a:bodyPr wrap="square" rtlCol="0">
            <a:spAutoFit/>
          </a:bodyPr>
          <a:lstStyle/>
          <a:p>
            <a:pPr fontAlgn="base"/>
            <a:r>
              <a:rPr lang="fr-FR" sz="1400" b="1" dirty="0">
                <a:latin typeface="Century Gothic" panose="020B0502020202020204" pitchFamily="34" charset="0"/>
              </a:rPr>
              <a:t>Les stalles : trésor de la cathédrale</a:t>
            </a:r>
          </a:p>
          <a:p>
            <a:pPr fontAlgn="base"/>
            <a:r>
              <a:rPr lang="fr-FR" sz="1400" dirty="0">
                <a:latin typeface="Century Gothic" panose="020B0502020202020204" pitchFamily="34" charset="0"/>
              </a:rPr>
              <a:t>Une halte s’impose pour admirer de près ces</a:t>
            </a:r>
            <a:r>
              <a:rPr lang="fr-FR" sz="1400" b="1" dirty="0">
                <a:latin typeface="Century Gothic" panose="020B0502020202020204" pitchFamily="34" charset="0"/>
              </a:rPr>
              <a:t> </a:t>
            </a:r>
            <a:r>
              <a:rPr lang="fr-FR" sz="1400" dirty="0">
                <a:latin typeface="Century Gothic" panose="020B0502020202020204" pitchFamily="34" charset="0"/>
              </a:rPr>
              <a:t>22 stalles sculptées qui sont parmi les plus belles de France</a:t>
            </a:r>
            <a:r>
              <a:rPr lang="fr-FR" sz="1400" b="1" dirty="0">
                <a:latin typeface="Century Gothic" panose="020B0502020202020204" pitchFamily="34" charset="0"/>
              </a:rPr>
              <a:t>.</a:t>
            </a:r>
            <a:r>
              <a:rPr lang="fr-FR" sz="1400" dirty="0">
                <a:latin typeface="Century Gothic" panose="020B0502020202020204" pitchFamily="34" charset="0"/>
              </a:rPr>
              <a:t> </a:t>
            </a:r>
          </a:p>
          <a:p>
            <a:pPr fontAlgn="base"/>
            <a:r>
              <a:rPr lang="fr-FR" sz="1400" dirty="0">
                <a:latin typeface="Century Gothic" panose="020B0502020202020204" pitchFamily="34" charset="0"/>
              </a:rPr>
              <a:t>Réalisées en noyer par Jehan de Vitry au XVe siècle, elles représentent de nombreuses scènes et sont de véritables arrêts sur image de la société au Moyen Âge ! En 1983, un dramatique incendie détruit la moitié des stalles situées côté sud. Fort heureusement, une restitution exemplaire à l’identique a été réalisée entre 1987 et 1995.</a:t>
            </a:r>
          </a:p>
        </p:txBody>
      </p:sp>
    </p:spTree>
    <p:extLst>
      <p:ext uri="{BB962C8B-B14F-4D97-AF65-F5344CB8AC3E}">
        <p14:creationId xmlns:p14="http://schemas.microsoft.com/office/powerpoint/2010/main" val="4016653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Police, écriture manuscrite, ligne&#10;&#10;Le contenu généré par l’IA peut être incorrect.">
            <a:extLst>
              <a:ext uri="{FF2B5EF4-FFF2-40B4-BE49-F238E27FC236}">
                <a16:creationId xmlns:a16="http://schemas.microsoft.com/office/drawing/2014/main" id="{7933B5C7-63AE-FB44-7C7E-EFB67B84AA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9718" y="359906"/>
            <a:ext cx="1766668" cy="900000"/>
          </a:xfrm>
          <a:prstGeom prst="rect">
            <a:avLst/>
          </a:prstGeom>
        </p:spPr>
      </p:pic>
      <p:pic>
        <p:nvPicPr>
          <p:cNvPr id="5" name="Image 4">
            <a:extLst>
              <a:ext uri="{FF2B5EF4-FFF2-40B4-BE49-F238E27FC236}">
                <a16:creationId xmlns:a16="http://schemas.microsoft.com/office/drawing/2014/main" id="{80220A56-59ED-B61D-BD2D-38957AA813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71052" y="359906"/>
            <a:ext cx="900000" cy="900000"/>
          </a:xfrm>
          <a:prstGeom prst="rect">
            <a:avLst/>
          </a:prstGeom>
        </p:spPr>
      </p:pic>
      <p:sp>
        <p:nvSpPr>
          <p:cNvPr id="6" name="ZoneTexte 5">
            <a:extLst>
              <a:ext uri="{FF2B5EF4-FFF2-40B4-BE49-F238E27FC236}">
                <a16:creationId xmlns:a16="http://schemas.microsoft.com/office/drawing/2014/main" id="{A24CBE9F-6206-2350-E047-D824DAE1E54C}"/>
              </a:ext>
            </a:extLst>
          </p:cNvPr>
          <p:cNvSpPr txBox="1"/>
          <p:nvPr/>
        </p:nvSpPr>
        <p:spPr>
          <a:xfrm>
            <a:off x="2210008" y="1807044"/>
            <a:ext cx="2983509" cy="307777"/>
          </a:xfrm>
          <a:prstGeom prst="rect">
            <a:avLst/>
          </a:prstGeom>
          <a:noFill/>
        </p:spPr>
        <p:txBody>
          <a:bodyPr wrap="none" rtlCol="0">
            <a:spAutoFit/>
          </a:bodyPr>
          <a:lstStyle/>
          <a:p>
            <a:r>
              <a:rPr lang="fr-FR" sz="1400" dirty="0">
                <a:solidFill>
                  <a:srgbClr val="0070C0"/>
                </a:solidFill>
                <a:latin typeface="Century Gothic" panose="020B0502020202020204" pitchFamily="34" charset="0"/>
              </a:rPr>
              <a:t>https://www.pipechacom.com/</a:t>
            </a:r>
          </a:p>
        </p:txBody>
      </p:sp>
      <p:pic>
        <p:nvPicPr>
          <p:cNvPr id="8" name="Image 7" descr="Une image contenant texte, fumeur, artisan">
            <a:extLst>
              <a:ext uri="{FF2B5EF4-FFF2-40B4-BE49-F238E27FC236}">
                <a16:creationId xmlns:a16="http://schemas.microsoft.com/office/drawing/2014/main" id="{AFB07D3D-086D-AD7E-C449-1C273FBFBF7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321928" y="352624"/>
            <a:ext cx="3733582" cy="589944"/>
          </a:xfrm>
          <a:prstGeom prst="rect">
            <a:avLst/>
          </a:prstGeom>
        </p:spPr>
      </p:pic>
      <p:pic>
        <p:nvPicPr>
          <p:cNvPr id="10" name="Image 9" descr="Une image contenant plein air, plante, arbre, bâtiment&#10;&#10;Le contenu généré par l’IA peut être incorrect.">
            <a:extLst>
              <a:ext uri="{FF2B5EF4-FFF2-40B4-BE49-F238E27FC236}">
                <a16:creationId xmlns:a16="http://schemas.microsoft.com/office/drawing/2014/main" id="{6715010F-B793-8835-8CF2-A956FD76F05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41536" y="3725948"/>
            <a:ext cx="5676602" cy="3168670"/>
          </a:xfrm>
          <a:prstGeom prst="rect">
            <a:avLst/>
          </a:prstGeom>
        </p:spPr>
      </p:pic>
      <p:sp>
        <p:nvSpPr>
          <p:cNvPr id="11" name="ZoneTexte 10">
            <a:extLst>
              <a:ext uri="{FF2B5EF4-FFF2-40B4-BE49-F238E27FC236}">
                <a16:creationId xmlns:a16="http://schemas.microsoft.com/office/drawing/2014/main" id="{1D74D5EA-23DA-2CE4-4667-F30179BD4549}"/>
              </a:ext>
            </a:extLst>
          </p:cNvPr>
          <p:cNvSpPr txBox="1"/>
          <p:nvPr/>
        </p:nvSpPr>
        <p:spPr>
          <a:xfrm>
            <a:off x="1963467" y="2212498"/>
            <a:ext cx="3491660" cy="707886"/>
          </a:xfrm>
          <a:prstGeom prst="rect">
            <a:avLst/>
          </a:prstGeom>
          <a:noFill/>
        </p:spPr>
        <p:txBody>
          <a:bodyPr wrap="none" rtlCol="0">
            <a:spAutoFit/>
          </a:bodyPr>
          <a:lstStyle/>
          <a:p>
            <a:pPr algn="ctr"/>
            <a:r>
              <a:rPr lang="fr-FR" sz="2000" dirty="0">
                <a:latin typeface="Century Gothic" panose="020B0502020202020204" pitchFamily="34" charset="0"/>
              </a:rPr>
              <a:t>la Pipe :</a:t>
            </a:r>
          </a:p>
          <a:p>
            <a:pPr algn="ctr"/>
            <a:r>
              <a:rPr lang="fr-FR" sz="2000" dirty="0">
                <a:latin typeface="Century Gothic" panose="020B0502020202020204" pitchFamily="34" charset="0"/>
              </a:rPr>
              <a:t>emblème de Saint-Claude</a:t>
            </a:r>
          </a:p>
        </p:txBody>
      </p:sp>
      <p:pic>
        <p:nvPicPr>
          <p:cNvPr id="15" name="Image 14">
            <a:extLst>
              <a:ext uri="{FF2B5EF4-FFF2-40B4-BE49-F238E27FC236}">
                <a16:creationId xmlns:a16="http://schemas.microsoft.com/office/drawing/2014/main" id="{6F3714FF-4912-1308-8D31-14A43433B7F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363532" y="1557793"/>
            <a:ext cx="1271370" cy="1629341"/>
          </a:xfrm>
          <a:prstGeom prst="rect">
            <a:avLst/>
          </a:prstGeom>
        </p:spPr>
      </p:pic>
      <p:pic>
        <p:nvPicPr>
          <p:cNvPr id="17" name="Image 16" descr="Une image contenant plein air, plante, ciel, herbe">
            <a:extLst>
              <a:ext uri="{FF2B5EF4-FFF2-40B4-BE49-F238E27FC236}">
                <a16:creationId xmlns:a16="http://schemas.microsoft.com/office/drawing/2014/main" id="{C80044E3-4480-B6C4-7B6E-29A2DB633759}"/>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829041" y="1557793"/>
            <a:ext cx="1373036" cy="1464919"/>
          </a:xfrm>
          <a:prstGeom prst="rect">
            <a:avLst/>
          </a:prstGeom>
        </p:spPr>
      </p:pic>
      <p:sp>
        <p:nvSpPr>
          <p:cNvPr id="18" name="ZoneTexte 17">
            <a:extLst>
              <a:ext uri="{FF2B5EF4-FFF2-40B4-BE49-F238E27FC236}">
                <a16:creationId xmlns:a16="http://schemas.microsoft.com/office/drawing/2014/main" id="{1D3FF9D6-8885-5FAF-A578-280D8E91B680}"/>
              </a:ext>
            </a:extLst>
          </p:cNvPr>
          <p:cNvSpPr txBox="1"/>
          <p:nvPr/>
        </p:nvSpPr>
        <p:spPr>
          <a:xfrm>
            <a:off x="416433" y="7315696"/>
            <a:ext cx="6754619" cy="3016210"/>
          </a:xfrm>
          <a:prstGeom prst="rect">
            <a:avLst/>
          </a:prstGeom>
          <a:noFill/>
        </p:spPr>
        <p:txBody>
          <a:bodyPr wrap="square" lIns="0" tIns="0" rIns="0" bIns="0" rtlCol="0">
            <a:spAutoFit/>
          </a:bodyPr>
          <a:lstStyle/>
          <a:p>
            <a:pPr fontAlgn="base"/>
            <a:r>
              <a:rPr lang="fr-FR" sz="1400" dirty="0">
                <a:latin typeface="Century Gothic" panose="020B0502020202020204" pitchFamily="34" charset="0"/>
              </a:rPr>
              <a:t>Cet artisanat dont l’essor démarra en 1850 était auparavant dans l’ombre de la tournerie de bois, d’os et d’ivoire. Mais lorsque les tourneurs s'aperçurent que </a:t>
            </a:r>
            <a:r>
              <a:rPr lang="fr-FR" sz="1400" b="1" dirty="0">
                <a:latin typeface="Century Gothic" panose="020B0502020202020204" pitchFamily="34" charset="0"/>
              </a:rPr>
              <a:t>la bruyère </a:t>
            </a:r>
            <a:r>
              <a:rPr lang="fr-FR" sz="1400" dirty="0">
                <a:latin typeface="Century Gothic" panose="020B0502020202020204" pitchFamily="34" charset="0"/>
              </a:rPr>
              <a:t>avait une très bonne résistance au feu, ils décidèrent d‘utiliser ce matériau pour la</a:t>
            </a:r>
            <a:r>
              <a:rPr lang="fr-FR" sz="1400" b="1" dirty="0">
                <a:latin typeface="Century Gothic" panose="020B0502020202020204" pitchFamily="34" charset="0"/>
              </a:rPr>
              <a:t> fabrication de pipes.</a:t>
            </a:r>
            <a:br>
              <a:rPr lang="fr-FR" sz="1400" b="1" dirty="0">
                <a:latin typeface="Century Gothic" panose="020B0502020202020204" pitchFamily="34" charset="0"/>
              </a:rPr>
            </a:br>
            <a:r>
              <a:rPr lang="fr-FR" sz="1400" b="1" dirty="0">
                <a:latin typeface="Century Gothic" panose="020B0502020202020204" pitchFamily="34" charset="0"/>
              </a:rPr>
              <a:t>Une innovation</a:t>
            </a:r>
            <a:r>
              <a:rPr lang="fr-FR" sz="1400" dirty="0">
                <a:latin typeface="Century Gothic" panose="020B0502020202020204" pitchFamily="34" charset="0"/>
              </a:rPr>
              <a:t> qui changea la destinée de la pipe :</a:t>
            </a:r>
            <a:r>
              <a:rPr lang="fr-FR" sz="1400" b="1" dirty="0">
                <a:latin typeface="Century Gothic" panose="020B0502020202020204" pitchFamily="34" charset="0"/>
              </a:rPr>
              <a:t> une révolution !</a:t>
            </a:r>
            <a:r>
              <a:rPr lang="fr-FR" sz="1400" dirty="0">
                <a:latin typeface="Century Gothic" panose="020B0502020202020204" pitchFamily="34" charset="0"/>
              </a:rPr>
              <a:t> En 50 ans, le nombre d’ouvriers passa de 20 à 6 000, soit</a:t>
            </a:r>
            <a:r>
              <a:rPr lang="fr-FR" sz="1400" b="1" dirty="0">
                <a:latin typeface="Century Gothic" panose="020B0502020202020204" pitchFamily="34" charset="0"/>
              </a:rPr>
              <a:t> la moitié de la population</a:t>
            </a:r>
            <a:r>
              <a:rPr lang="fr-FR" sz="1400" dirty="0">
                <a:latin typeface="Century Gothic" panose="020B0502020202020204" pitchFamily="34" charset="0"/>
              </a:rPr>
              <a:t> de Saint-Claude. 60 établissements du territoire étaient à l’époque concernés par la production de pipes.</a:t>
            </a:r>
          </a:p>
          <a:p>
            <a:pPr fontAlgn="base"/>
            <a:r>
              <a:rPr lang="fr-FR" sz="1400" dirty="0">
                <a:latin typeface="Century Gothic" panose="020B0502020202020204" pitchFamily="34" charset="0"/>
              </a:rPr>
              <a:t>Après son succès national, la pipe de Saint-Claude s’exporta à travers le globe et fût </a:t>
            </a:r>
            <a:r>
              <a:rPr lang="fr-FR" sz="1400" b="1" dirty="0">
                <a:latin typeface="Century Gothic" panose="020B0502020202020204" pitchFamily="34" charset="0"/>
              </a:rPr>
              <a:t>mondialement reconnue.</a:t>
            </a:r>
            <a:r>
              <a:rPr lang="fr-FR" sz="1400" dirty="0">
                <a:latin typeface="Century Gothic" panose="020B0502020202020204" pitchFamily="34" charset="0"/>
              </a:rPr>
              <a:t> Mais, en 1885, la concurrence étrangère apparut. Puis la crise de 1929 et la seconde guerre mondiale entrainèrent une baisse importante des ventes de pipes à Saint-Claude. Avant ces évènements, le Haut-Jura produisait jusqu’à </a:t>
            </a:r>
            <a:r>
              <a:rPr lang="fr-FR" sz="1400" b="1" dirty="0">
                <a:latin typeface="Century Gothic" panose="020B0502020202020204" pitchFamily="34" charset="0"/>
              </a:rPr>
              <a:t>30 millions de pipes artisanales</a:t>
            </a:r>
            <a:endParaRPr lang="fr-FR" sz="1400" dirty="0">
              <a:latin typeface="Century Gothic" panose="020B0502020202020204" pitchFamily="34" charset="0"/>
            </a:endParaRPr>
          </a:p>
        </p:txBody>
      </p:sp>
      <p:sp>
        <p:nvSpPr>
          <p:cNvPr id="19" name="ZoneTexte 18">
            <a:extLst>
              <a:ext uri="{FF2B5EF4-FFF2-40B4-BE49-F238E27FC236}">
                <a16:creationId xmlns:a16="http://schemas.microsoft.com/office/drawing/2014/main" id="{5DDB5833-42B1-5C69-C0FF-C62D1BD363CC}"/>
              </a:ext>
            </a:extLst>
          </p:cNvPr>
          <p:cNvSpPr txBox="1"/>
          <p:nvPr/>
        </p:nvSpPr>
        <p:spPr>
          <a:xfrm>
            <a:off x="2929064" y="953244"/>
            <a:ext cx="2465740" cy="369332"/>
          </a:xfrm>
          <a:prstGeom prst="rect">
            <a:avLst/>
          </a:prstGeom>
          <a:noFill/>
        </p:spPr>
        <p:txBody>
          <a:bodyPr wrap="none" rtlCol="0">
            <a:spAutoFit/>
          </a:bodyPr>
          <a:lstStyle/>
          <a:p>
            <a:r>
              <a:rPr lang="fr-FR" dirty="0">
                <a:latin typeface="Century Gothic" panose="020B0502020202020204" pitchFamily="34" charset="0"/>
              </a:rPr>
              <a:t>Villard-Saint-Sauveur</a:t>
            </a:r>
          </a:p>
        </p:txBody>
      </p:sp>
      <p:pic>
        <p:nvPicPr>
          <p:cNvPr id="23" name="Image 22" descr="Une image contenant fumeur, artisan&#10;&#10;Le contenu généré par l’IA peut être incorrect.">
            <a:extLst>
              <a:ext uri="{FF2B5EF4-FFF2-40B4-BE49-F238E27FC236}">
                <a16:creationId xmlns:a16="http://schemas.microsoft.com/office/drawing/2014/main" id="{DEBAF043-F160-8F00-D6ED-A1D83F53305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63467" y="3401176"/>
            <a:ext cx="2229738" cy="943599"/>
          </a:xfrm>
          <a:prstGeom prst="rect">
            <a:avLst/>
          </a:prstGeom>
        </p:spPr>
      </p:pic>
    </p:spTree>
    <p:extLst>
      <p:ext uri="{BB962C8B-B14F-4D97-AF65-F5344CB8AC3E}">
        <p14:creationId xmlns:p14="http://schemas.microsoft.com/office/powerpoint/2010/main" val="2354828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FF332CE-4622-C4ED-D6F8-F5D81A421590}"/>
              </a:ext>
            </a:extLst>
          </p:cNvPr>
          <p:cNvSpPr txBox="1"/>
          <p:nvPr/>
        </p:nvSpPr>
        <p:spPr>
          <a:xfrm>
            <a:off x="2341841" y="913397"/>
            <a:ext cx="3742661" cy="307777"/>
          </a:xfrm>
          <a:prstGeom prst="rect">
            <a:avLst/>
          </a:prstGeom>
          <a:noFill/>
        </p:spPr>
        <p:txBody>
          <a:bodyPr wrap="square" lIns="0" tIns="0" rIns="0" bIns="0" rtlCol="0">
            <a:spAutoFit/>
          </a:bodyPr>
          <a:lstStyle/>
          <a:p>
            <a:pPr algn="ctr"/>
            <a:r>
              <a:rPr lang="fr-FR" sz="2000" b="1" dirty="0">
                <a:latin typeface="Century Gothic" panose="020B0502020202020204" pitchFamily="34" charset="0"/>
              </a:rPr>
              <a:t>MOULIN DU LIZON</a:t>
            </a:r>
            <a:r>
              <a:rPr lang="fr-FR" dirty="0">
                <a:latin typeface="Century Gothic" panose="020B0502020202020204" pitchFamily="34" charset="0"/>
              </a:rPr>
              <a:t> Cuttura</a:t>
            </a:r>
          </a:p>
        </p:txBody>
      </p:sp>
      <p:pic>
        <p:nvPicPr>
          <p:cNvPr id="3" name="Image 2" descr="Une image contenant texte, Police, écriture manuscrite, ligne&#10;&#10;Le contenu généré par l’IA peut être incorrect.">
            <a:extLst>
              <a:ext uri="{FF2B5EF4-FFF2-40B4-BE49-F238E27FC236}">
                <a16:creationId xmlns:a16="http://schemas.microsoft.com/office/drawing/2014/main" id="{00879357-39F6-2143-3BC7-58F5341153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836" y="359906"/>
            <a:ext cx="1766670" cy="900000"/>
          </a:xfrm>
          <a:prstGeom prst="rect">
            <a:avLst/>
          </a:prstGeom>
        </p:spPr>
      </p:pic>
      <p:pic>
        <p:nvPicPr>
          <p:cNvPr id="4" name="Image 3">
            <a:extLst>
              <a:ext uri="{FF2B5EF4-FFF2-40B4-BE49-F238E27FC236}">
                <a16:creationId xmlns:a16="http://schemas.microsoft.com/office/drawing/2014/main" id="{47AC06CD-4248-4238-1E44-56D37E844A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99837" y="380069"/>
            <a:ext cx="900000" cy="900000"/>
          </a:xfrm>
          <a:prstGeom prst="rect">
            <a:avLst/>
          </a:prstGeom>
        </p:spPr>
      </p:pic>
      <p:pic>
        <p:nvPicPr>
          <p:cNvPr id="6" name="Image 5">
            <a:extLst>
              <a:ext uri="{FF2B5EF4-FFF2-40B4-BE49-F238E27FC236}">
                <a16:creationId xmlns:a16="http://schemas.microsoft.com/office/drawing/2014/main" id="{B6C64247-8B1D-3947-7289-FE34FF6AF8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5989" y="5324954"/>
            <a:ext cx="2949976" cy="2410193"/>
          </a:xfrm>
          <a:prstGeom prst="rect">
            <a:avLst/>
          </a:prstGeom>
        </p:spPr>
      </p:pic>
      <p:pic>
        <p:nvPicPr>
          <p:cNvPr id="8" name="Image 7" descr="Une image contenant plein air, montagne, arbre, région montagneuse&#10;&#10;Le contenu généré par l’IA peut être incorrect.">
            <a:extLst>
              <a:ext uri="{FF2B5EF4-FFF2-40B4-BE49-F238E27FC236}">
                <a16:creationId xmlns:a16="http://schemas.microsoft.com/office/drawing/2014/main" id="{38B417BA-3D39-88EC-52DA-6B3A11A81DC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692382" y="1473349"/>
            <a:ext cx="4174910" cy="3542065"/>
          </a:xfrm>
          <a:prstGeom prst="rect">
            <a:avLst/>
          </a:prstGeom>
        </p:spPr>
      </p:pic>
      <p:pic>
        <p:nvPicPr>
          <p:cNvPr id="10" name="Image 9" descr="Une image contenant plein air, chute d’eau, arbre, ciel&#10;&#10;Le contenu généré par l’IA peut être incorrect.">
            <a:extLst>
              <a:ext uri="{FF2B5EF4-FFF2-40B4-BE49-F238E27FC236}">
                <a16:creationId xmlns:a16="http://schemas.microsoft.com/office/drawing/2014/main" id="{8848EC9A-6921-CCDD-1737-EB0273A8C22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9836" y="8119425"/>
            <a:ext cx="2949976" cy="2212482"/>
          </a:xfrm>
          <a:prstGeom prst="rect">
            <a:avLst/>
          </a:prstGeom>
        </p:spPr>
      </p:pic>
      <p:sp>
        <p:nvSpPr>
          <p:cNvPr id="7" name="ZoneTexte 6">
            <a:extLst>
              <a:ext uri="{FF2B5EF4-FFF2-40B4-BE49-F238E27FC236}">
                <a16:creationId xmlns:a16="http://schemas.microsoft.com/office/drawing/2014/main" id="{DCAB2866-0AFB-1132-116C-8F31FA8A7AC7}"/>
              </a:ext>
            </a:extLst>
          </p:cNvPr>
          <p:cNvSpPr txBox="1"/>
          <p:nvPr/>
        </p:nvSpPr>
        <p:spPr>
          <a:xfrm>
            <a:off x="758530" y="7819564"/>
            <a:ext cx="2184893" cy="215444"/>
          </a:xfrm>
          <a:prstGeom prst="rect">
            <a:avLst/>
          </a:prstGeom>
          <a:noFill/>
          <a:ln>
            <a:noFill/>
          </a:ln>
        </p:spPr>
        <p:txBody>
          <a:bodyPr wrap="none" lIns="0" tIns="0" rIns="0" bIns="0" rtlCol="0">
            <a:spAutoFit/>
          </a:bodyPr>
          <a:lstStyle/>
          <a:p>
            <a:r>
              <a:rPr lang="fr-FR" sz="1400" dirty="0">
                <a:solidFill>
                  <a:srgbClr val="002060"/>
                </a:solidFill>
                <a:latin typeface="Century Gothic" panose="020B0502020202020204" pitchFamily="34" charset="0"/>
              </a:rPr>
              <a:t> </a:t>
            </a:r>
            <a:r>
              <a:rPr lang="fr-FR" sz="1400" dirty="0">
                <a:solidFill>
                  <a:srgbClr val="002060"/>
                </a:solidFill>
                <a:latin typeface="Century Gothic" panose="020B0502020202020204" pitchFamily="34" charset="0"/>
                <a:hlinkClick r:id="rId7"/>
              </a:rPr>
              <a:t>https://rouedulizon.ovh/</a:t>
            </a:r>
            <a:r>
              <a:rPr lang="fr-FR" sz="1400" dirty="0">
                <a:solidFill>
                  <a:srgbClr val="002060"/>
                </a:solidFill>
                <a:latin typeface="Century Gothic" panose="020B0502020202020204" pitchFamily="34" charset="0"/>
              </a:rPr>
              <a:t> </a:t>
            </a:r>
          </a:p>
        </p:txBody>
      </p:sp>
      <p:sp>
        <p:nvSpPr>
          <p:cNvPr id="9" name="ZoneTexte 8">
            <a:extLst>
              <a:ext uri="{FF2B5EF4-FFF2-40B4-BE49-F238E27FC236}">
                <a16:creationId xmlns:a16="http://schemas.microsoft.com/office/drawing/2014/main" id="{C9E136E4-C50B-DEFC-D26C-CAE35153CCE9}"/>
              </a:ext>
            </a:extLst>
          </p:cNvPr>
          <p:cNvSpPr txBox="1"/>
          <p:nvPr/>
        </p:nvSpPr>
        <p:spPr>
          <a:xfrm>
            <a:off x="3615990" y="5324954"/>
            <a:ext cx="3600000" cy="2369880"/>
          </a:xfrm>
          <a:prstGeom prst="rect">
            <a:avLst/>
          </a:prstGeom>
          <a:noFill/>
        </p:spPr>
        <p:txBody>
          <a:bodyPr wrap="square" lIns="0" tIns="0" rIns="0" bIns="0" rtlCol="0">
            <a:spAutoFit/>
          </a:bodyPr>
          <a:lstStyle/>
          <a:p>
            <a:r>
              <a:rPr lang="fr-FR" sz="1350" dirty="0">
                <a:latin typeface="Century Gothic" panose="020B0502020202020204" pitchFamily="34" charset="0"/>
              </a:rPr>
              <a:t>Cette ancienne tournerie construite en </a:t>
            </a:r>
          </a:p>
          <a:p>
            <a:r>
              <a:rPr lang="fr-FR" sz="1350" dirty="0">
                <a:latin typeface="Century Gothic" panose="020B0502020202020204" pitchFamily="34" charset="0"/>
              </a:rPr>
              <a:t>1850 est reconstruite en 1880.  Elle est rachetée en 1990 par Annie et Jean-Paul Duchemin, Président ASMJ, et transformée en restaurant jusqu’en 2024. La roue qui ne fonctionnait plus depuis 1905 et qui faisait mouvoir 18 tours pour la fabrication des pipes a été restaurée en 2008, elle est </a:t>
            </a:r>
          </a:p>
          <a:p>
            <a:r>
              <a:rPr lang="fr-FR" sz="1350" dirty="0">
                <a:latin typeface="Century Gothic" panose="020B0502020202020204" pitchFamily="34" charset="0"/>
              </a:rPr>
              <a:t>alimentée par un barrage construit en 1903. En septembre 2013 une turbine hydraulique Banki de 10 kW est installée.</a:t>
            </a:r>
          </a:p>
        </p:txBody>
      </p:sp>
      <p:pic>
        <p:nvPicPr>
          <p:cNvPr id="13" name="Image 12" descr="Une image contenant machine, Pièce auto, arme, roue">
            <a:extLst>
              <a:ext uri="{FF2B5EF4-FFF2-40B4-BE49-F238E27FC236}">
                <a16:creationId xmlns:a16="http://schemas.microsoft.com/office/drawing/2014/main" id="{52E238C1-7EB2-2E27-52D6-988BB89C814A}"/>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3599837" y="7665823"/>
            <a:ext cx="3600000" cy="2686246"/>
          </a:xfrm>
          <a:prstGeom prst="rect">
            <a:avLst/>
          </a:prstGeom>
        </p:spPr>
      </p:pic>
      <p:sp>
        <p:nvSpPr>
          <p:cNvPr id="12" name="ZoneTexte 11">
            <a:extLst>
              <a:ext uri="{FF2B5EF4-FFF2-40B4-BE49-F238E27FC236}">
                <a16:creationId xmlns:a16="http://schemas.microsoft.com/office/drawing/2014/main" id="{8170C30A-F789-9A5D-EABA-8CADAE590304}"/>
              </a:ext>
            </a:extLst>
          </p:cNvPr>
          <p:cNvSpPr txBox="1"/>
          <p:nvPr/>
        </p:nvSpPr>
        <p:spPr>
          <a:xfrm>
            <a:off x="3054340" y="358517"/>
            <a:ext cx="1983235" cy="400110"/>
          </a:xfrm>
          <a:prstGeom prst="rect">
            <a:avLst/>
          </a:prstGeom>
          <a:noFill/>
        </p:spPr>
        <p:txBody>
          <a:bodyPr wrap="none" rtlCol="0">
            <a:spAutoFit/>
          </a:bodyPr>
          <a:lstStyle/>
          <a:p>
            <a:r>
              <a:rPr lang="fr-FR" sz="2000" b="1" dirty="0">
                <a:solidFill>
                  <a:srgbClr val="FF0000"/>
                </a:solidFill>
                <a:latin typeface="Century Gothic" panose="020B0502020202020204" pitchFamily="34" charset="0"/>
              </a:rPr>
              <a:t>SAMEDI MATIN</a:t>
            </a:r>
          </a:p>
        </p:txBody>
      </p:sp>
    </p:spTree>
    <p:extLst>
      <p:ext uri="{BB962C8B-B14F-4D97-AF65-F5344CB8AC3E}">
        <p14:creationId xmlns:p14="http://schemas.microsoft.com/office/powerpoint/2010/main" val="1710016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7159183-C65B-29AF-DFD9-CB9028BF0857}"/>
              </a:ext>
            </a:extLst>
          </p:cNvPr>
          <p:cNvSpPr txBox="1"/>
          <p:nvPr/>
        </p:nvSpPr>
        <p:spPr>
          <a:xfrm>
            <a:off x="2952549" y="431018"/>
            <a:ext cx="2494594" cy="677108"/>
          </a:xfrm>
          <a:prstGeom prst="rect">
            <a:avLst/>
          </a:prstGeom>
          <a:noFill/>
        </p:spPr>
        <p:txBody>
          <a:bodyPr wrap="none" rtlCol="0">
            <a:spAutoFit/>
          </a:bodyPr>
          <a:lstStyle/>
          <a:p>
            <a:pPr algn="ctr"/>
            <a:r>
              <a:rPr lang="fr-FR" sz="2000" b="1" dirty="0">
                <a:latin typeface="Century Gothic" panose="020B0502020202020204" pitchFamily="34" charset="0"/>
              </a:rPr>
              <a:t>MOULIN D’AMONT </a:t>
            </a:r>
          </a:p>
          <a:p>
            <a:pPr algn="ctr"/>
            <a:r>
              <a:rPr lang="fr-FR" dirty="0">
                <a:latin typeface="Century Gothic" panose="020B0502020202020204" pitchFamily="34" charset="0"/>
              </a:rPr>
              <a:t>Ravilloles</a:t>
            </a:r>
          </a:p>
        </p:txBody>
      </p:sp>
      <p:pic>
        <p:nvPicPr>
          <p:cNvPr id="3" name="Image 2" descr="Une image contenant texte, Police, écriture manuscrite, ligne&#10;&#10;Le contenu généré par l’IA peut être incorrect.">
            <a:extLst>
              <a:ext uri="{FF2B5EF4-FFF2-40B4-BE49-F238E27FC236}">
                <a16:creationId xmlns:a16="http://schemas.microsoft.com/office/drawing/2014/main" id="{4178E107-D393-17A4-61FC-502FB7EE7E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5863" y="359906"/>
            <a:ext cx="1766670" cy="900000"/>
          </a:xfrm>
          <a:prstGeom prst="rect">
            <a:avLst/>
          </a:prstGeom>
        </p:spPr>
      </p:pic>
      <p:pic>
        <p:nvPicPr>
          <p:cNvPr id="4" name="Image 3">
            <a:extLst>
              <a:ext uri="{FF2B5EF4-FFF2-40B4-BE49-F238E27FC236}">
                <a16:creationId xmlns:a16="http://schemas.microsoft.com/office/drawing/2014/main" id="{B54AC8E3-B066-430F-40FB-F6FEEE4BDB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99837" y="392682"/>
            <a:ext cx="900000" cy="900000"/>
          </a:xfrm>
          <a:prstGeom prst="rect">
            <a:avLst/>
          </a:prstGeom>
        </p:spPr>
      </p:pic>
      <p:pic>
        <p:nvPicPr>
          <p:cNvPr id="6" name="Image 5">
            <a:extLst>
              <a:ext uri="{FF2B5EF4-FFF2-40B4-BE49-F238E27FC236}">
                <a16:creationId xmlns:a16="http://schemas.microsoft.com/office/drawing/2014/main" id="{12BA8D48-EF12-574D-C9FB-821CB45710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9837" y="4565453"/>
            <a:ext cx="3420000" cy="2565000"/>
          </a:xfrm>
          <a:prstGeom prst="rect">
            <a:avLst/>
          </a:prstGeom>
        </p:spPr>
      </p:pic>
      <p:pic>
        <p:nvPicPr>
          <p:cNvPr id="10" name="Image 9" descr="Une image contenant Pièce auto, machine, plastique, moteur&#10;&#10;Le contenu généré par l’IA peut être incorrect.">
            <a:extLst>
              <a:ext uri="{FF2B5EF4-FFF2-40B4-BE49-F238E27FC236}">
                <a16:creationId xmlns:a16="http://schemas.microsoft.com/office/drawing/2014/main" id="{75C1F2B6-3850-3A66-4C59-FF7D5B0A32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6837" y="7511848"/>
            <a:ext cx="3378054" cy="1822472"/>
          </a:xfrm>
          <a:prstGeom prst="rect">
            <a:avLst/>
          </a:prstGeom>
        </p:spPr>
      </p:pic>
      <p:pic>
        <p:nvPicPr>
          <p:cNvPr id="7" name="Image 6" descr="Une image contenant barrage, plein air, scène, arbre&#10;&#10;Le contenu généré par l’IA peut être incorrect.">
            <a:extLst>
              <a:ext uri="{FF2B5EF4-FFF2-40B4-BE49-F238E27FC236}">
                <a16:creationId xmlns:a16="http://schemas.microsoft.com/office/drawing/2014/main" id="{9AA9B011-516F-94FD-D737-DB24180616F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5864" y="1455954"/>
            <a:ext cx="3420000" cy="2564999"/>
          </a:xfrm>
          <a:prstGeom prst="rect">
            <a:avLst/>
          </a:prstGeom>
        </p:spPr>
      </p:pic>
      <p:sp>
        <p:nvSpPr>
          <p:cNvPr id="13" name="ZoneTexte 12">
            <a:extLst>
              <a:ext uri="{FF2B5EF4-FFF2-40B4-BE49-F238E27FC236}">
                <a16:creationId xmlns:a16="http://schemas.microsoft.com/office/drawing/2014/main" id="{7D156826-66C2-B354-109D-3EE0FF4EE651}"/>
              </a:ext>
            </a:extLst>
          </p:cNvPr>
          <p:cNvSpPr txBox="1"/>
          <p:nvPr/>
        </p:nvSpPr>
        <p:spPr>
          <a:xfrm>
            <a:off x="3961324" y="1455953"/>
            <a:ext cx="3238513" cy="9048631"/>
          </a:xfrm>
          <a:prstGeom prst="rect">
            <a:avLst/>
          </a:prstGeom>
          <a:noFill/>
        </p:spPr>
        <p:txBody>
          <a:bodyPr wrap="square" lIns="0" tIns="0" rIns="0" bIns="0" rtlCol="0">
            <a:spAutoFit/>
          </a:bodyPr>
          <a:lstStyle/>
          <a:p>
            <a:r>
              <a:rPr lang="fr-FR" sz="1400" dirty="0">
                <a:latin typeface="Century Gothic" panose="020B0502020202020204" pitchFamily="34" charset="0"/>
              </a:rPr>
              <a:t>Moulin à blé attesté au milieu du 18</a:t>
            </a:r>
            <a:r>
              <a:rPr lang="fr-FR" sz="1400" baseline="30000" dirty="0">
                <a:latin typeface="Century Gothic" panose="020B0502020202020204" pitchFamily="34" charset="0"/>
              </a:rPr>
              <a:t>ème</a:t>
            </a:r>
            <a:r>
              <a:rPr lang="fr-FR" sz="1400" dirty="0">
                <a:latin typeface="Century Gothic" panose="020B0502020202020204" pitchFamily="34" charset="0"/>
              </a:rPr>
              <a:t>  siècle sur la carte de Cassini et appartenant à la famille Jeantet en 1815. Rebâti ou modifié vers 1866 (date portée). Scierie mécanique signalée en 1882, partie d'habitation démolie vers 1905. Etablis en 1909 pour le service de la centrale hydroé-lectrique Tournier, commune de Saint-Lupicin, le barrage en amont et son bassin de retenue servent égale-ment au moulin. Les bâtiments sont achetés vers 1911 par Alexandre Delatour, marchand de vins en gros, associé en 1895 à son frère Louis-Alphonse dans la société en nom collectif L.A. Delatour Frères ayant pour objet la fabrication et la vente des objets de tournerie (os, corne, bois) et le commerce des vins. Delatour modernise le moulin vers 1913, y aménage une centrale hydroélectrique pour alimenter l'usine</a:t>
            </a:r>
            <a:r>
              <a:rPr lang="fr-FR" sz="1400" u="sng" dirty="0">
                <a:latin typeface="Century Gothic" panose="020B0502020202020204" pitchFamily="34" charset="0"/>
              </a:rPr>
              <a:t> </a:t>
            </a:r>
            <a:r>
              <a:rPr lang="fr-FR" sz="1400" dirty="0">
                <a:latin typeface="Century Gothic" panose="020B0502020202020204" pitchFamily="34" charset="0"/>
              </a:rPr>
              <a:t>de tournerie qu'il construit au village et édifie une maison, un atelier de tournerie et, vers 1915, une forge de maréchal-ferrant (détruite depuis). L'ensemble est acheté vers 1950 par Georges Maréchal qui dispose d'un contingent de farine panifiable de 2100 quintaux. Il cesse la fabrication vers 1960 puis ferme vers 1962. Le moulin sert actuellement </a:t>
            </a:r>
            <a:r>
              <a:rPr lang="fr-FR" sz="1350" dirty="0">
                <a:latin typeface="Century Gothic" panose="020B0502020202020204" pitchFamily="34" charset="0"/>
              </a:rPr>
              <a:t>d'habitation</a:t>
            </a:r>
            <a:r>
              <a:rPr lang="fr-FR" sz="1400" dirty="0">
                <a:latin typeface="Century Gothic" panose="020B0502020202020204" pitchFamily="34" charset="0"/>
              </a:rPr>
              <a:t>.</a:t>
            </a:r>
            <a:br>
              <a:rPr lang="fr-FR" sz="1400" dirty="0">
                <a:latin typeface="Century Gothic" panose="020B0502020202020204" pitchFamily="34" charset="0"/>
              </a:rPr>
            </a:br>
            <a:r>
              <a:rPr lang="fr-FR" sz="1400" dirty="0">
                <a:latin typeface="Century Gothic" panose="020B0502020202020204" pitchFamily="34" charset="0"/>
              </a:rPr>
              <a:t>1913, 2 turbines verticales (12 et 18 ch) Laurent et Collot de Dijon, acco-lées dans la même bâche (carter), et un alternateur des Ets J. L. Matabon de Lyon. Vers 1960, une turbine en fonctionnement (celle de 12 ch étant arrêtée depuis 1946), 4 appareils à cylindres, 2 paires de meules.</a:t>
            </a:r>
          </a:p>
        </p:txBody>
      </p:sp>
      <p:sp>
        <p:nvSpPr>
          <p:cNvPr id="14" name="ZoneTexte 13">
            <a:extLst>
              <a:ext uri="{FF2B5EF4-FFF2-40B4-BE49-F238E27FC236}">
                <a16:creationId xmlns:a16="http://schemas.microsoft.com/office/drawing/2014/main" id="{69D18D97-C20D-65CB-B4C0-FA53EADC724F}"/>
              </a:ext>
            </a:extLst>
          </p:cNvPr>
          <p:cNvSpPr txBox="1"/>
          <p:nvPr/>
        </p:nvSpPr>
        <p:spPr>
          <a:xfrm>
            <a:off x="366838" y="9448429"/>
            <a:ext cx="3378054" cy="646331"/>
          </a:xfrm>
          <a:prstGeom prst="rect">
            <a:avLst/>
          </a:prstGeom>
          <a:noFill/>
        </p:spPr>
        <p:txBody>
          <a:bodyPr wrap="square" lIns="0" tIns="0" rIns="0" bIns="0" rtlCol="0">
            <a:spAutoFit/>
          </a:bodyPr>
          <a:lstStyle/>
          <a:p>
            <a:r>
              <a:rPr lang="fr-FR" sz="1400" dirty="0">
                <a:latin typeface="Century Gothic" panose="020B0502020202020204" pitchFamily="34" charset="0"/>
              </a:rPr>
              <a:t>En 2012 Philippe Maréchal, Adhérent ASMJ, propriétaire, installe une turbine</a:t>
            </a:r>
          </a:p>
          <a:p>
            <a:r>
              <a:rPr lang="fr-FR" sz="1400" dirty="0">
                <a:latin typeface="Century Gothic" panose="020B0502020202020204" pitchFamily="34" charset="0"/>
              </a:rPr>
              <a:t>Banki de 36 kW.</a:t>
            </a:r>
          </a:p>
        </p:txBody>
      </p:sp>
      <p:sp>
        <p:nvSpPr>
          <p:cNvPr id="15" name="ZoneTexte 14">
            <a:extLst>
              <a:ext uri="{FF2B5EF4-FFF2-40B4-BE49-F238E27FC236}">
                <a16:creationId xmlns:a16="http://schemas.microsoft.com/office/drawing/2014/main" id="{E63C86E4-BBA2-63E2-2421-432D01A3B7CA}"/>
              </a:ext>
            </a:extLst>
          </p:cNvPr>
          <p:cNvSpPr txBox="1"/>
          <p:nvPr/>
        </p:nvSpPr>
        <p:spPr>
          <a:xfrm>
            <a:off x="360000" y="4039500"/>
            <a:ext cx="3500958" cy="215444"/>
          </a:xfrm>
          <a:prstGeom prst="rect">
            <a:avLst/>
          </a:prstGeom>
          <a:noFill/>
        </p:spPr>
        <p:txBody>
          <a:bodyPr wrap="none" lIns="0" tIns="0" rIns="0" bIns="0" rtlCol="0">
            <a:spAutoFit/>
          </a:bodyPr>
          <a:lstStyle/>
          <a:p>
            <a:r>
              <a:rPr lang="fr-FR" sz="1400" b="1" dirty="0">
                <a:solidFill>
                  <a:srgbClr val="FF0000"/>
                </a:solidFill>
                <a:latin typeface="Century Gothic" panose="020B0502020202020204" pitchFamily="34" charset="0"/>
              </a:rPr>
              <a:t>BARRAGE EDF MENACÉ DE DESTRUCTION </a:t>
            </a:r>
          </a:p>
        </p:txBody>
      </p:sp>
    </p:spTree>
    <p:extLst>
      <p:ext uri="{BB962C8B-B14F-4D97-AF65-F5344CB8AC3E}">
        <p14:creationId xmlns:p14="http://schemas.microsoft.com/office/powerpoint/2010/main" val="2914225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488F0-7245-01B7-ECC0-7EDE6DCF3298}"/>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0B65DC26-A3E9-DAC1-C627-1FBDFF30D893}"/>
              </a:ext>
            </a:extLst>
          </p:cNvPr>
          <p:cNvSpPr txBox="1"/>
          <p:nvPr/>
        </p:nvSpPr>
        <p:spPr>
          <a:xfrm>
            <a:off x="2213468" y="869356"/>
            <a:ext cx="3999570" cy="492443"/>
          </a:xfrm>
          <a:prstGeom prst="rect">
            <a:avLst/>
          </a:prstGeom>
          <a:noFill/>
        </p:spPr>
        <p:txBody>
          <a:bodyPr wrap="square" lIns="0" tIns="0" rIns="0" bIns="0" rtlCol="0">
            <a:spAutoFit/>
          </a:bodyPr>
          <a:lstStyle/>
          <a:p>
            <a:pPr algn="ctr"/>
            <a:r>
              <a:rPr lang="fr-FR" sz="1600" dirty="0">
                <a:latin typeface="Century Gothic" panose="020B0502020202020204" pitchFamily="34" charset="0"/>
              </a:rPr>
              <a:t>AU LAC DE L’ABBAYE EN GRANDVAUX</a:t>
            </a:r>
          </a:p>
          <a:p>
            <a:pPr algn="ctr"/>
            <a:r>
              <a:rPr lang="fr-FR" sz="1600" dirty="0">
                <a:latin typeface="Century Gothic" panose="020B0502020202020204" pitchFamily="34" charset="0"/>
              </a:rPr>
              <a:t>au Lou Granva</a:t>
            </a:r>
          </a:p>
        </p:txBody>
      </p:sp>
      <p:pic>
        <p:nvPicPr>
          <p:cNvPr id="13" name="Image 12">
            <a:extLst>
              <a:ext uri="{FF2B5EF4-FFF2-40B4-BE49-F238E27FC236}">
                <a16:creationId xmlns:a16="http://schemas.microsoft.com/office/drawing/2014/main" id="{D601163A-0ED6-D53F-6C95-CE661363D6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00000" y="349460"/>
            <a:ext cx="900000" cy="900000"/>
          </a:xfrm>
          <a:prstGeom prst="rect">
            <a:avLst/>
          </a:prstGeom>
        </p:spPr>
      </p:pic>
      <p:pic>
        <p:nvPicPr>
          <p:cNvPr id="16" name="Image 15" descr="Une image contenant texte, Police, écriture manuscrite, ligne&#10;&#10;Le contenu généré par l’IA peut être incorrect.">
            <a:extLst>
              <a:ext uri="{FF2B5EF4-FFF2-40B4-BE49-F238E27FC236}">
                <a16:creationId xmlns:a16="http://schemas.microsoft.com/office/drawing/2014/main" id="{78E2412B-D58E-9A67-3065-E1CCF82713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837" y="360000"/>
            <a:ext cx="1766669" cy="900000"/>
          </a:xfrm>
          <a:prstGeom prst="rect">
            <a:avLst/>
          </a:prstGeom>
        </p:spPr>
      </p:pic>
      <p:pic>
        <p:nvPicPr>
          <p:cNvPr id="23" name="Image 22" descr="Une image contenant plein air, arbre, herbe, plante&#10;&#10;Le contenu généré par l’IA peut être incorrect.">
            <a:extLst>
              <a:ext uri="{FF2B5EF4-FFF2-40B4-BE49-F238E27FC236}">
                <a16:creationId xmlns:a16="http://schemas.microsoft.com/office/drawing/2014/main" id="{4B5DEC19-35D4-F8FF-93DA-371495997F7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20267" y="2472975"/>
            <a:ext cx="5918647" cy="4223106"/>
          </a:xfrm>
          <a:prstGeom prst="rect">
            <a:avLst/>
          </a:prstGeom>
        </p:spPr>
      </p:pic>
      <p:sp>
        <p:nvSpPr>
          <p:cNvPr id="4" name="ZoneTexte 3">
            <a:extLst>
              <a:ext uri="{FF2B5EF4-FFF2-40B4-BE49-F238E27FC236}">
                <a16:creationId xmlns:a16="http://schemas.microsoft.com/office/drawing/2014/main" id="{DD21D9E9-C6EE-FF46-67CF-3718E1A8941C}"/>
              </a:ext>
            </a:extLst>
          </p:cNvPr>
          <p:cNvSpPr txBox="1"/>
          <p:nvPr/>
        </p:nvSpPr>
        <p:spPr>
          <a:xfrm>
            <a:off x="2291288" y="1698022"/>
            <a:ext cx="3358612" cy="307777"/>
          </a:xfrm>
          <a:prstGeom prst="rect">
            <a:avLst/>
          </a:prstGeom>
          <a:noFill/>
          <a:ln>
            <a:noFill/>
          </a:ln>
        </p:spPr>
        <p:txBody>
          <a:bodyPr wrap="none" rtlCol="0">
            <a:noAutofit/>
          </a:bodyPr>
          <a:lstStyle/>
          <a:p>
            <a:r>
              <a:rPr lang="fr-FR" sz="1400" dirty="0">
                <a:solidFill>
                  <a:srgbClr val="002060"/>
                </a:solidFill>
                <a:latin typeface="Century Gothic" panose="020B0502020202020204" pitchFamily="34" charset="0"/>
                <a:hlinkClick r:id="rId5">
                  <a:extLst>
                    <a:ext uri="{A12FA001-AC4F-418D-AE19-62706E023703}">
                      <ahyp:hlinkClr xmlns:ahyp="http://schemas.microsoft.com/office/drawing/2018/hyperlinkcolor" val="tx"/>
                    </a:ext>
                  </a:extLst>
                </a:hlinkClick>
              </a:rPr>
              <a:t>https://www.hotellougranva.com/fr/</a:t>
            </a:r>
            <a:endParaRPr lang="fr-FR" sz="1400" dirty="0">
              <a:solidFill>
                <a:srgbClr val="002060"/>
              </a:solidFill>
              <a:latin typeface="Century Gothic" panose="020B0502020202020204" pitchFamily="34" charset="0"/>
            </a:endParaRPr>
          </a:p>
        </p:txBody>
      </p:sp>
      <p:sp>
        <p:nvSpPr>
          <p:cNvPr id="5" name="ZoneTexte 4">
            <a:extLst>
              <a:ext uri="{FF2B5EF4-FFF2-40B4-BE49-F238E27FC236}">
                <a16:creationId xmlns:a16="http://schemas.microsoft.com/office/drawing/2014/main" id="{2790865A-B58B-7600-B22F-4B4B027B819A}"/>
              </a:ext>
            </a:extLst>
          </p:cNvPr>
          <p:cNvSpPr txBox="1"/>
          <p:nvPr/>
        </p:nvSpPr>
        <p:spPr>
          <a:xfrm>
            <a:off x="3496747" y="382795"/>
            <a:ext cx="947695" cy="400110"/>
          </a:xfrm>
          <a:prstGeom prst="rect">
            <a:avLst/>
          </a:prstGeom>
          <a:noFill/>
        </p:spPr>
        <p:txBody>
          <a:bodyPr wrap="none" rtlCol="0">
            <a:spAutoFit/>
          </a:bodyPr>
          <a:lstStyle/>
          <a:p>
            <a:r>
              <a:rPr lang="fr-FR" sz="2000" b="1" dirty="0">
                <a:solidFill>
                  <a:srgbClr val="FF0000"/>
                </a:solidFill>
                <a:latin typeface="Century Gothic" panose="020B0502020202020204" pitchFamily="34" charset="0"/>
              </a:rPr>
              <a:t>REPAS</a:t>
            </a:r>
          </a:p>
        </p:txBody>
      </p:sp>
      <p:pic>
        <p:nvPicPr>
          <p:cNvPr id="7" name="Image 6">
            <a:extLst>
              <a:ext uri="{FF2B5EF4-FFF2-40B4-BE49-F238E27FC236}">
                <a16:creationId xmlns:a16="http://schemas.microsoft.com/office/drawing/2014/main" id="{91A49350-FE51-80C3-6420-E0211BA2C15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1677496" y="7173176"/>
            <a:ext cx="4204436" cy="3155885"/>
          </a:xfrm>
          <a:prstGeom prst="rect">
            <a:avLst/>
          </a:prstGeom>
        </p:spPr>
      </p:pic>
    </p:spTree>
    <p:extLst>
      <p:ext uri="{BB962C8B-B14F-4D97-AF65-F5344CB8AC3E}">
        <p14:creationId xmlns:p14="http://schemas.microsoft.com/office/powerpoint/2010/main" val="461215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2490C3-4E24-19F2-C645-F68B06572D9E}"/>
              </a:ext>
            </a:extLst>
          </p:cNvPr>
          <p:cNvSpPr txBox="1"/>
          <p:nvPr/>
        </p:nvSpPr>
        <p:spPr>
          <a:xfrm>
            <a:off x="2653614" y="613858"/>
            <a:ext cx="2858475" cy="677108"/>
          </a:xfrm>
          <a:prstGeom prst="rect">
            <a:avLst/>
          </a:prstGeom>
          <a:noFill/>
        </p:spPr>
        <p:txBody>
          <a:bodyPr wrap="none" rtlCol="0">
            <a:spAutoFit/>
          </a:bodyPr>
          <a:lstStyle/>
          <a:p>
            <a:pPr algn="ctr"/>
            <a:r>
              <a:rPr lang="fr-FR" sz="2000" b="1" dirty="0">
                <a:latin typeface="Century Gothic" panose="020B0502020202020204" pitchFamily="34" charset="0"/>
              </a:rPr>
              <a:t>MOULIN DU FRASNOIS</a:t>
            </a:r>
          </a:p>
          <a:p>
            <a:pPr algn="ctr"/>
            <a:r>
              <a:rPr lang="fr-FR" dirty="0">
                <a:latin typeface="Century Gothic" panose="020B0502020202020204" pitchFamily="34" charset="0"/>
              </a:rPr>
              <a:t>Chatel-de-Joux </a:t>
            </a:r>
          </a:p>
        </p:txBody>
      </p:sp>
      <p:pic>
        <p:nvPicPr>
          <p:cNvPr id="4" name="Image 3" descr="Une image contenant plein air, arbre, sol, plante&#10;&#10;Le contenu généré par l’IA peut être incorrect.">
            <a:extLst>
              <a:ext uri="{FF2B5EF4-FFF2-40B4-BE49-F238E27FC236}">
                <a16:creationId xmlns:a16="http://schemas.microsoft.com/office/drawing/2014/main" id="{832742BE-91D8-A146-CA7E-9A270E1FA83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59674" y="5498314"/>
            <a:ext cx="3540086" cy="2358539"/>
          </a:xfrm>
          <a:prstGeom prst="rect">
            <a:avLst/>
          </a:prstGeom>
        </p:spPr>
      </p:pic>
      <p:pic>
        <p:nvPicPr>
          <p:cNvPr id="6" name="Image 5">
            <a:extLst>
              <a:ext uri="{FF2B5EF4-FFF2-40B4-BE49-F238E27FC236}">
                <a16:creationId xmlns:a16="http://schemas.microsoft.com/office/drawing/2014/main" id="{F254829B-77B5-14EB-A41D-E39E19B307C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55058" y="8199647"/>
            <a:ext cx="3540085" cy="2158312"/>
          </a:xfrm>
          <a:prstGeom prst="rect">
            <a:avLst/>
          </a:prstGeom>
        </p:spPr>
      </p:pic>
      <p:pic>
        <p:nvPicPr>
          <p:cNvPr id="8" name="Image 7">
            <a:extLst>
              <a:ext uri="{FF2B5EF4-FFF2-40B4-BE49-F238E27FC236}">
                <a16:creationId xmlns:a16="http://schemas.microsoft.com/office/drawing/2014/main" id="{5D058CC0-B3EE-DEEC-0212-27B326B6090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79754" y="1443374"/>
            <a:ext cx="5000165" cy="3750123"/>
          </a:xfrm>
          <a:prstGeom prst="rect">
            <a:avLst/>
          </a:prstGeom>
        </p:spPr>
      </p:pic>
      <p:pic>
        <p:nvPicPr>
          <p:cNvPr id="10" name="Image 9">
            <a:extLst>
              <a:ext uri="{FF2B5EF4-FFF2-40B4-BE49-F238E27FC236}">
                <a16:creationId xmlns:a16="http://schemas.microsoft.com/office/drawing/2014/main" id="{7AF2676C-9AEF-4151-CF40-209B617F003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082852" y="8514524"/>
            <a:ext cx="3125637" cy="1843435"/>
          </a:xfrm>
          <a:prstGeom prst="rect">
            <a:avLst/>
          </a:prstGeom>
        </p:spPr>
      </p:pic>
      <p:pic>
        <p:nvPicPr>
          <p:cNvPr id="11" name="Image 10" descr="Une image contenant texte, Police, écriture manuscrite, ligne&#10;&#10;Le contenu généré par l’IA peut être incorrect.">
            <a:extLst>
              <a:ext uri="{FF2B5EF4-FFF2-40B4-BE49-F238E27FC236}">
                <a16:creationId xmlns:a16="http://schemas.microsoft.com/office/drawing/2014/main" id="{E3B99FEA-21C0-6C60-7DD3-DA58395D79B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5057" y="359560"/>
            <a:ext cx="1766671" cy="900000"/>
          </a:xfrm>
          <a:prstGeom prst="rect">
            <a:avLst/>
          </a:prstGeom>
        </p:spPr>
      </p:pic>
      <p:pic>
        <p:nvPicPr>
          <p:cNvPr id="12" name="Image 11">
            <a:extLst>
              <a:ext uri="{FF2B5EF4-FFF2-40B4-BE49-F238E27FC236}">
                <a16:creationId xmlns:a16="http://schemas.microsoft.com/office/drawing/2014/main" id="{D27CB922-3A16-6361-F7F9-08DCF26D427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00000" y="385959"/>
            <a:ext cx="900000" cy="900000"/>
          </a:xfrm>
          <a:prstGeom prst="rect">
            <a:avLst/>
          </a:prstGeom>
        </p:spPr>
      </p:pic>
      <p:sp>
        <p:nvSpPr>
          <p:cNvPr id="5" name="ZoneTexte 4">
            <a:extLst>
              <a:ext uri="{FF2B5EF4-FFF2-40B4-BE49-F238E27FC236}">
                <a16:creationId xmlns:a16="http://schemas.microsoft.com/office/drawing/2014/main" id="{BCCDCC6C-61B8-A707-0A28-0E399996AF1C}"/>
              </a:ext>
            </a:extLst>
          </p:cNvPr>
          <p:cNvSpPr txBox="1"/>
          <p:nvPr/>
        </p:nvSpPr>
        <p:spPr>
          <a:xfrm>
            <a:off x="4091505" y="5498314"/>
            <a:ext cx="3108329" cy="3016210"/>
          </a:xfrm>
          <a:prstGeom prst="rect">
            <a:avLst/>
          </a:prstGeom>
          <a:noFill/>
        </p:spPr>
        <p:txBody>
          <a:bodyPr wrap="square" lIns="0" tIns="0" rIns="0" bIns="0" rtlCol="0">
            <a:spAutoFit/>
          </a:bodyPr>
          <a:lstStyle/>
          <a:p>
            <a:r>
              <a:rPr lang="fr-FR" sz="1400" dirty="0">
                <a:latin typeface="Century Gothic" panose="020B0502020202020204" pitchFamily="34" charset="0"/>
              </a:rPr>
              <a:t>Le Moulin de Charles François, adhérent ASMJ, figure sur un parchemin du 15</a:t>
            </a:r>
            <a:r>
              <a:rPr lang="fr-FR" sz="1400" baseline="30000" dirty="0">
                <a:latin typeface="Century Gothic" panose="020B0502020202020204" pitchFamily="34" charset="0"/>
              </a:rPr>
              <a:t>ème</a:t>
            </a:r>
            <a:r>
              <a:rPr lang="fr-FR" sz="1400" dirty="0">
                <a:latin typeface="Century Gothic" panose="020B0502020202020204" pitchFamily="34" charset="0"/>
              </a:rPr>
              <a:t> siècle et attesté sur la carte de Cassini.</a:t>
            </a:r>
          </a:p>
          <a:p>
            <a:r>
              <a:rPr lang="fr-FR" sz="1400" dirty="0">
                <a:latin typeface="Century Gothic" panose="020B0502020202020204" pitchFamily="34" charset="0"/>
              </a:rPr>
              <a:t>Reconnaissance du droit d eau en 2018 : Pmb 11kw , </a:t>
            </a:r>
          </a:p>
          <a:p>
            <a:r>
              <a:rPr lang="fr-FR" sz="1400" dirty="0">
                <a:latin typeface="Century Gothic" panose="020B0502020202020204" pitchFamily="34" charset="0"/>
              </a:rPr>
              <a:t>H chute 4,90m</a:t>
            </a:r>
          </a:p>
          <a:p>
            <a:r>
              <a:rPr lang="fr-FR" sz="1400" dirty="0">
                <a:latin typeface="Century Gothic" panose="020B0502020202020204" pitchFamily="34" charset="0"/>
              </a:rPr>
              <a:t>Débit dérivé 225 l/s</a:t>
            </a:r>
          </a:p>
          <a:p>
            <a:r>
              <a:rPr lang="fr-FR" sz="1400" dirty="0">
                <a:latin typeface="Century Gothic" panose="020B0502020202020204" pitchFamily="34" charset="0"/>
              </a:rPr>
              <a:t>Débit réservé 15 l/s</a:t>
            </a:r>
          </a:p>
          <a:p>
            <a:r>
              <a:rPr lang="fr-FR" sz="1400" dirty="0">
                <a:latin typeface="Century Gothic" panose="020B0502020202020204" pitchFamily="34" charset="0"/>
              </a:rPr>
              <a:t>2 paires de meules </a:t>
            </a:r>
          </a:p>
          <a:p>
            <a:r>
              <a:rPr lang="fr-FR" sz="1400" dirty="0">
                <a:latin typeface="Century Gothic" panose="020B0502020202020204" pitchFamily="34" charset="0"/>
              </a:rPr>
              <a:t>Comparaison avec 1862 :</a:t>
            </a:r>
          </a:p>
          <a:p>
            <a:r>
              <a:rPr lang="fr-FR" sz="1400" dirty="0">
                <a:latin typeface="Century Gothic" panose="020B0502020202020204" pitchFamily="34" charset="0"/>
              </a:rPr>
              <a:t>Pmb 4 kW</a:t>
            </a:r>
          </a:p>
          <a:p>
            <a:r>
              <a:rPr lang="fr-FR" sz="1400" dirty="0">
                <a:latin typeface="Century Gothic" panose="020B0502020202020204" pitchFamily="34" charset="0"/>
              </a:rPr>
              <a:t>H chute 3,79m</a:t>
            </a:r>
          </a:p>
          <a:p>
            <a:r>
              <a:rPr lang="fr-FR" sz="1400" dirty="0">
                <a:latin typeface="Century Gothic" panose="020B0502020202020204" pitchFamily="34" charset="0"/>
              </a:rPr>
              <a:t>Débit dérivé 100 l/s </a:t>
            </a:r>
          </a:p>
        </p:txBody>
      </p:sp>
      <p:sp>
        <p:nvSpPr>
          <p:cNvPr id="7" name="ZoneTexte 6">
            <a:extLst>
              <a:ext uri="{FF2B5EF4-FFF2-40B4-BE49-F238E27FC236}">
                <a16:creationId xmlns:a16="http://schemas.microsoft.com/office/drawing/2014/main" id="{8D29FDA7-3577-00CD-A5D2-1DFDF3617501}"/>
              </a:ext>
            </a:extLst>
          </p:cNvPr>
          <p:cNvSpPr txBox="1"/>
          <p:nvPr/>
        </p:nvSpPr>
        <p:spPr>
          <a:xfrm>
            <a:off x="463812" y="7889750"/>
            <a:ext cx="3331810" cy="276999"/>
          </a:xfrm>
          <a:prstGeom prst="rect">
            <a:avLst/>
          </a:prstGeom>
          <a:noFill/>
        </p:spPr>
        <p:txBody>
          <a:bodyPr wrap="none" lIns="0" tIns="0" rIns="0" bIns="0" rtlCol="0">
            <a:spAutoFit/>
          </a:bodyPr>
          <a:lstStyle/>
          <a:p>
            <a:r>
              <a:rPr lang="fr-FR" b="1" dirty="0">
                <a:solidFill>
                  <a:srgbClr val="FF0000"/>
                </a:solidFill>
              </a:rPr>
              <a:t>RECONSTRUCTION D’UN SEUIL</a:t>
            </a:r>
          </a:p>
        </p:txBody>
      </p:sp>
      <p:sp>
        <p:nvSpPr>
          <p:cNvPr id="9" name="ZoneTexte 8">
            <a:extLst>
              <a:ext uri="{FF2B5EF4-FFF2-40B4-BE49-F238E27FC236}">
                <a16:creationId xmlns:a16="http://schemas.microsoft.com/office/drawing/2014/main" id="{5F5036DC-144B-4613-5BDE-86D6CE4EB7FB}"/>
              </a:ext>
            </a:extLst>
          </p:cNvPr>
          <p:cNvSpPr txBox="1"/>
          <p:nvPr/>
        </p:nvSpPr>
        <p:spPr>
          <a:xfrm>
            <a:off x="2927148" y="333853"/>
            <a:ext cx="2328714" cy="369332"/>
          </a:xfrm>
          <a:prstGeom prst="rect">
            <a:avLst/>
          </a:prstGeom>
          <a:noFill/>
        </p:spPr>
        <p:txBody>
          <a:bodyPr wrap="none" rtlCol="0">
            <a:spAutoFit/>
          </a:bodyPr>
          <a:lstStyle/>
          <a:p>
            <a:r>
              <a:rPr lang="fr-FR" b="1" dirty="0">
                <a:solidFill>
                  <a:srgbClr val="FF0000"/>
                </a:solidFill>
              </a:rPr>
              <a:t>SAMEDI APRES-MIDI</a:t>
            </a:r>
          </a:p>
        </p:txBody>
      </p:sp>
    </p:spTree>
    <p:extLst>
      <p:ext uri="{BB962C8B-B14F-4D97-AF65-F5344CB8AC3E}">
        <p14:creationId xmlns:p14="http://schemas.microsoft.com/office/powerpoint/2010/main" val="2362243498"/>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2617</Words>
  <Application>Microsoft Office PowerPoint</Application>
  <PresentationFormat>Personnalisé</PresentationFormat>
  <Paragraphs>132</Paragraphs>
  <Slides>25</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25</vt:i4>
      </vt:variant>
    </vt:vector>
  </HeadingPairs>
  <TitlesOfParts>
    <vt:vector size="31" baseType="lpstr">
      <vt:lpstr>Aptos</vt:lpstr>
      <vt:lpstr>Aptos Display</vt:lpstr>
      <vt:lpstr>Arial</vt:lpstr>
      <vt:lpstr>Century Gothic</vt:lpstr>
      <vt:lpstr>Maiandra GD</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JEAN-paul duchemin</dc:creator>
  <cp:lastModifiedBy>nany malduch</cp:lastModifiedBy>
  <cp:revision>2</cp:revision>
  <dcterms:created xsi:type="dcterms:W3CDTF">2025-04-14T09:05:18Z</dcterms:created>
  <dcterms:modified xsi:type="dcterms:W3CDTF">2026-06-15T16:07:38Z</dcterms:modified>
</cp:coreProperties>
</file>